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60" r:id="rId3"/>
    <p:sldId id="262" r:id="rId4"/>
    <p:sldId id="261" r:id="rId5"/>
    <p:sldId id="335" r:id="rId6"/>
    <p:sldId id="308" r:id="rId7"/>
    <p:sldId id="309" r:id="rId8"/>
    <p:sldId id="311" r:id="rId9"/>
    <p:sldId id="313" r:id="rId10"/>
    <p:sldId id="310" r:id="rId11"/>
    <p:sldId id="328" r:id="rId12"/>
    <p:sldId id="334" r:id="rId13"/>
    <p:sldId id="336" r:id="rId14"/>
    <p:sldId id="332" r:id="rId15"/>
    <p:sldId id="317" r:id="rId16"/>
    <p:sldId id="318" r:id="rId17"/>
    <p:sldId id="320" r:id="rId18"/>
    <p:sldId id="337" r:id="rId19"/>
    <p:sldId id="338" r:id="rId20"/>
    <p:sldId id="315" r:id="rId21"/>
    <p:sldId id="341" r:id="rId22"/>
    <p:sldId id="342" r:id="rId23"/>
    <p:sldId id="343" r:id="rId24"/>
    <p:sldId id="344" r:id="rId25"/>
    <p:sldId id="319" r:id="rId26"/>
    <p:sldId id="345" r:id="rId27"/>
    <p:sldId id="325" r:id="rId28"/>
    <p:sldId id="331" r:id="rId29"/>
    <p:sldId id="324" r:id="rId30"/>
    <p:sldId id="321" r:id="rId31"/>
    <p:sldId id="327" r:id="rId32"/>
    <p:sldId id="312" r:id="rId33"/>
    <p:sldId id="322" r:id="rId34"/>
    <p:sldId id="32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FB47EE9-87DD-415D-B669-752C87DCC3DB}">
          <p14:sldIdLst>
            <p14:sldId id="257"/>
            <p14:sldId id="260"/>
            <p14:sldId id="262"/>
            <p14:sldId id="261"/>
            <p14:sldId id="335"/>
            <p14:sldId id="308"/>
            <p14:sldId id="309"/>
            <p14:sldId id="311"/>
            <p14:sldId id="313"/>
            <p14:sldId id="310"/>
            <p14:sldId id="328"/>
            <p14:sldId id="334"/>
            <p14:sldId id="336"/>
            <p14:sldId id="332"/>
            <p14:sldId id="317"/>
            <p14:sldId id="318"/>
            <p14:sldId id="320"/>
            <p14:sldId id="337"/>
            <p14:sldId id="338"/>
            <p14:sldId id="315"/>
            <p14:sldId id="341"/>
            <p14:sldId id="342"/>
            <p14:sldId id="343"/>
            <p14:sldId id="344"/>
            <p14:sldId id="319"/>
            <p14:sldId id="345"/>
            <p14:sldId id="325"/>
            <p14:sldId id="331"/>
            <p14:sldId id="324"/>
            <p14:sldId id="321"/>
            <p14:sldId id="327"/>
            <p14:sldId id="312"/>
            <p14:sldId id="322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JS" initials="H" lastIdx="3" clrIdx="0">
    <p:extLst>
      <p:ext uri="{19B8F6BF-5375-455C-9EA6-DF929625EA0E}">
        <p15:presenceInfo xmlns:p15="http://schemas.microsoft.com/office/powerpoint/2012/main" userId="HJS" providerId="None"/>
      </p:ext>
    </p:extLst>
  </p:cmAuthor>
  <p:cmAuthor id="2" name="user" initials="u" lastIdx="2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E16"/>
    <a:srgbClr val="139CB7"/>
    <a:srgbClr val="FF5050"/>
    <a:srgbClr val="E9EDF4"/>
    <a:srgbClr val="DB7E43"/>
    <a:srgbClr val="31AFDD"/>
    <a:srgbClr val="BDF2FD"/>
    <a:srgbClr val="B7ECFF"/>
    <a:srgbClr val="D43838"/>
    <a:srgbClr val="FF4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0941" autoAdjust="0"/>
  </p:normalViewPr>
  <p:slideViewPr>
    <p:cSldViewPr>
      <p:cViewPr varScale="1">
        <p:scale>
          <a:sx n="101" d="100"/>
          <a:sy n="101" d="100"/>
        </p:scale>
        <p:origin x="714" y="1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0FBD8-0F1E-482F-BF10-82435D722E8E}" type="datetimeFigureOut">
              <a:rPr lang="ko-KR" altLang="en-US" smtClean="0"/>
              <a:pPr/>
              <a:t>2023-08-27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93A05-2254-4DA6-9E6A-09E57F3936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26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논문들에 비하면 굉장히 간단한 </a:t>
            </a:r>
            <a:r>
              <a:rPr lang="en-US" altLang="ko-KR" dirty="0"/>
              <a:t>idea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147A2-F99C-483A-9979-4B6C3BF4D23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42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41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59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33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94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63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9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23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61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87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23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45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8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76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28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17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300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182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452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2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8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237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2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7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8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51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3A05-2254-4DA6-9E6A-09E57F39363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6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914400" y="1988841"/>
            <a:ext cx="10363200" cy="1362075"/>
          </a:xfrm>
        </p:spPr>
        <p:txBody>
          <a:bodyPr anchor="t"/>
          <a:lstStyle>
            <a:lvl1pPr algn="ctr">
              <a:defRPr sz="3200" b="1" cap="none" baseline="0">
                <a:solidFill>
                  <a:srgbClr val="139CB7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23622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437085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 smtClean="0"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 smtClean="0"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 smtClean="0"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fld id="{07D497AA-5A78-43EA-8E51-56E9B9D2E806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521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9BE155-8D86-4A13-91EE-6EF4D562099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351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1A5C3-4D86-4669-B8A8-8DBB96DEBAE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5584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14400" y="914400"/>
            <a:ext cx="103632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1910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 anchor="b"/>
          <a:lstStyle>
            <a:lvl1pPr>
              <a:defRPr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zh-TW" altLang="en-US">
              <a:solidFill>
                <a:srgbClr val="EEECE1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 anchor="b"/>
          <a:lstStyle>
            <a:lvl1pPr>
              <a:defRPr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zh-TW" altLang="en-US">
              <a:solidFill>
                <a:srgbClr val="EEECE1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 anchor="b"/>
          <a:lstStyle>
            <a:lvl1pPr>
              <a:defRPr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fld id="{ED80CCF4-234E-430B-810E-80A33ED41C38}" type="slidenum">
              <a:rPr lang="zh-TW" altLang="en-US">
                <a:solidFill>
                  <a:srgbClr val="EEECE1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5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7696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752600"/>
            <a:ext cx="103632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65F4F-B841-47C1-9A47-2500F1C17CD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580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7696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10363200" cy="2362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67200"/>
            <a:ext cx="10363200" cy="2362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FA845-9BB3-4E6B-A7AC-97D44032999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789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304800" y="1051148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-122014"/>
            <a:ext cx="10972800" cy="1143000"/>
          </a:xfrm>
        </p:spPr>
        <p:txBody>
          <a:bodyPr/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5356448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B920B53-77CF-4838-A2F2-45C5A158F6A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100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1AD55-FDBD-4401-942F-AD8C50636C9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611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F52639-425A-4381-B394-C1E41270EB7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866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EAA311-5005-4B70-88CC-6D871BF0D2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941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BF97E5-9D3B-4226-B5C7-A017F92B313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7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C38CB-944A-4FD9-9E3F-54E4DD4940D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968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08BAA-0FB2-4066-BD0F-4F0B8F9FBA3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896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CE856-BC0F-48AD-ADF5-076AE94B93D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344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36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1"/>
            <a:ext cx="3860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1"/>
            <a:ext cx="2844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itchFamily="34" charset="0"/>
                <a:ea typeface="Arial Unicode MS" pitchFamily="34" charset="-120"/>
                <a:cs typeface="Arial Unicode MS" pitchFamily="34" charset="-120"/>
              </a:defRPr>
            </a:lvl1pPr>
          </a:lstStyle>
          <a:p>
            <a:pPr>
              <a:defRPr/>
            </a:pPr>
            <a:fld id="{B44C08AA-875D-40A9-8407-113FACEFA38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9" name="Rectangle 6"/>
          <p:cNvSpPr>
            <a:spLocks noChangeArrowheads="1"/>
          </p:cNvSpPr>
          <p:nvPr userDrawn="1"/>
        </p:nvSpPr>
        <p:spPr bwMode="auto">
          <a:xfrm>
            <a:off x="0" y="0"/>
            <a:ext cx="9648395" cy="274638"/>
          </a:xfrm>
          <a:prstGeom prst="rect">
            <a:avLst/>
          </a:prstGeom>
          <a:solidFill>
            <a:srgbClr val="0E485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en-US" sz="1600" i="1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Rectangle 8"/>
          <p:cNvSpPr>
            <a:spLocks noChangeArrowheads="1"/>
          </p:cNvSpPr>
          <p:nvPr userDrawn="1"/>
        </p:nvSpPr>
        <p:spPr bwMode="auto">
          <a:xfrm>
            <a:off x="9648395" y="0"/>
            <a:ext cx="2543605" cy="274638"/>
          </a:xfrm>
          <a:prstGeom prst="rect">
            <a:avLst/>
          </a:prstGeom>
          <a:solidFill>
            <a:srgbClr val="139CB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defRPr/>
            </a:pPr>
            <a:endParaRPr lang="en-US" sz="1600" i="1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74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1" hangingPunct="1"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4572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437085"/>
        </a:buClr>
        <a:buSzTx/>
        <a:buFont typeface="Wingdings" pitchFamily="2" charset="2"/>
        <a:buChar char="§"/>
        <a:tabLst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4572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357E69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4572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918BA3"/>
        </a:buClr>
        <a:buSzTx/>
        <a:buFont typeface="Wingdings" pitchFamily="2" charset="2"/>
        <a:buChar char="§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4572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2F6E7E"/>
        </a:buClr>
        <a:buSzTx/>
        <a:buFont typeface="Wingdings" pitchFamily="2" charset="2"/>
        <a:buChar char="§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4572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233337"/>
        </a:buClr>
        <a:buSzTx/>
        <a:buFont typeface="Wingdings" pitchFamily="2" charset="2"/>
        <a:buChar char="§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19336" y="2210941"/>
            <a:ext cx="11881320" cy="1722115"/>
          </a:xfrm>
        </p:spPr>
        <p:txBody>
          <a:bodyPr/>
          <a:lstStyle/>
          <a:p>
            <a:pPr fontAlgn="base" latinLnBrk="0">
              <a:lnSpc>
                <a:spcPct val="150000"/>
              </a:lnSpc>
            </a:pPr>
            <a:r>
              <a:rPr lang="ko-KR" altLang="en-US" sz="28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환경 변화에 강건한 불량 탐지 모델 구축을 위한 도메인 일반화 프레임워크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/>
            </a:r>
            <a:b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ko-KR" altLang="en-US" sz="10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/>
            </a:r>
            <a:b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en-US" altLang="ko-KR" sz="2400" b="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Data </a:t>
            </a:r>
            <a:r>
              <a:rPr lang="en-US" altLang="ko-KR" sz="2400" b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Augmentation-based Domain </a:t>
            </a:r>
            <a:r>
              <a:rPr lang="en-US" altLang="ko-KR" sz="2400" b="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Generalization Framework</a:t>
            </a:r>
            <a:br>
              <a:rPr lang="en-US" altLang="ko-KR" sz="2400" b="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en-US" altLang="ko-KR" sz="2400" b="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for Robust Defect Classification</a:t>
            </a:r>
            <a:endParaRPr lang="ko-KR" altLang="en-US" sz="2400" b="0" dirty="0">
              <a:solidFill>
                <a:schemeClr val="accent5">
                  <a:lumMod val="60000"/>
                  <a:lumOff val="4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Picture 2" descr="SEOUL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4426918"/>
            <a:ext cx="1607191" cy="109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21514" y="5724545"/>
            <a:ext cx="874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본 연구는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2023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년도 정부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산업통상자원부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재원으로 한국산업기술진흥원의 지원을 받아 수행되었음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(P0017123, 2023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년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산업혁신인재성장지원사업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).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6" name="Picture 2" descr="BrainKorea21 Four - 4단계 두뇌한국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4581128"/>
            <a:ext cx="2244105" cy="78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21733" b="17787"/>
          <a:stretch/>
        </p:blipFill>
        <p:spPr>
          <a:xfrm>
            <a:off x="7403302" y="4616536"/>
            <a:ext cx="1628143" cy="9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44401"/>
      </p:ext>
    </p:extLst>
  </p:cSld>
  <p:clrMapOvr>
    <a:masterClrMapping/>
  </p:clrMapOvr>
  <p:transition advTm="135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제안하는 연구 방법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오프라인 이미지 증강 기반 다중 소스 도메인 생성 및 </a:t>
            </a:r>
            <a:r>
              <a:rPr lang="ko-KR" altLang="en-US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일반화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(1/4)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1031016" cy="5356448"/>
          </a:xfrm>
        </p:spPr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 상황</a:t>
            </a:r>
            <a:endParaRPr lang="en-US" altLang="ko-KR" sz="20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각 생산 라인에서 불량 검출을 위해 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촬영하는 환경은 미세하게 다름</a:t>
            </a:r>
            <a:endParaRPr lang="en-US" altLang="ko-KR" sz="1600" dirty="0" smtClean="0">
              <a:solidFill>
                <a:srgbClr val="FF0000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불량 검출 과정에서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각 생산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라인 마다 데이터를 수집하고 라벨링하기에는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너무 많은 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비용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발생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제조 업체들은 비용을 줄이기 위해 새롭게 증설된 라인에 기존의 불량 검출 머신 비전을 그대로 사용하는 경우가 대부분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marL="457200" lvl="1" indent="0">
              <a:buNone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기존의 단일 환경에서 수집한 데이터를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이용해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학습한 불량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검출 머신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비전을 다른 환경에 적용할 경우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자연적 분포 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변화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(Natural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distribution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shift)</a:t>
            </a:r>
            <a:r>
              <a:rPr lang="en-US" altLang="ko-KR" sz="1600" baseline="30000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[16]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가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발생하며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그로 인해 테스트 단계에서 머신 비전의 성능 저하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자연적 분포 변화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: </a:t>
            </a:r>
            <a:r>
              <a:rPr lang="ko-KR" altLang="en-US" sz="1600" dirty="0" smtClean="0">
                <a:latin typeface="맑은 고딕" panose="020F0502020204030204"/>
                <a:ea typeface="Noto Sans KR" panose="020B0500000000000000" pitchFamily="34" charset="-127"/>
              </a:rPr>
              <a:t>시간</a:t>
            </a:r>
            <a:r>
              <a:rPr lang="en-US" altLang="ko-KR" sz="1600" dirty="0">
                <a:latin typeface="맑은 고딕" panose="020F0502020204030204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latin typeface="맑은 고딕" panose="020F0502020204030204"/>
                <a:ea typeface="Noto Sans KR" panose="020B0500000000000000" pitchFamily="34" charset="-127"/>
              </a:rPr>
              <a:t>위치</a:t>
            </a:r>
            <a:r>
              <a:rPr lang="en-US" altLang="ko-KR" sz="1600" dirty="0">
                <a:latin typeface="맑은 고딕" panose="020F0502020204030204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latin typeface="맑은 고딕" panose="020F0502020204030204"/>
                <a:ea typeface="Noto Sans KR" panose="020B0500000000000000" pitchFamily="34" charset="-127"/>
              </a:rPr>
              <a:t>조명</a:t>
            </a:r>
            <a:r>
              <a:rPr lang="en-US" altLang="ko-KR" sz="1600" dirty="0">
                <a:latin typeface="맑은 고딕" panose="020F0502020204030204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latin typeface="맑은 고딕" panose="020F0502020204030204"/>
                <a:ea typeface="Noto Sans KR" panose="020B0500000000000000" pitchFamily="34" charset="-127"/>
              </a:rPr>
              <a:t>카메라 종류 등 다양한 요인으로 인해 학습 데이터와 테스트 데이터 사이에 분포 </a:t>
            </a:r>
            <a:r>
              <a:rPr lang="ko-KR" altLang="en-US" sz="1600" dirty="0" smtClean="0">
                <a:latin typeface="맑은 고딕" panose="020F0502020204030204"/>
                <a:ea typeface="Noto Sans KR" panose="020B0500000000000000" pitchFamily="34" charset="-127"/>
              </a:rPr>
              <a:t>차이 발생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본 연구는 제한된 환경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특히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단일 제조 라인에서 수집한 인스턴스만 활용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해 자연적 분포 변화 문제를 해결하는 것이 목표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4937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제안하는 연구 방법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오프라인 이미지 증강 기반 다중 소스 도메인 생성 및 </a:t>
            </a:r>
            <a:r>
              <a:rPr lang="ko-KR" altLang="en-US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일반화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(2/4)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5630416" cy="5356448"/>
          </a:xfrm>
        </p:spPr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</a:t>
            </a:r>
            <a:endParaRPr lang="en-US" altLang="ko-KR" sz="20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F0502020204030204"/>
                <a:ea typeface="Noto Sans KR" panose="020B0500000000000000" pitchFamily="34" charset="-127"/>
              </a:rPr>
              <a:t>단일 환경에서 수집한 인스턴스를 활용해 다양한 환경 변화에서 적용할 수 있는 강건한 모델을 만들기 위해 일반적으로 단일 소스 도메인 일반화</a:t>
            </a:r>
            <a:r>
              <a:rPr lang="en-US" altLang="ko-KR" sz="1600" dirty="0" smtClean="0">
                <a:latin typeface="맑은 고딕" panose="020F0502020204030204"/>
                <a:ea typeface="Noto Sans KR" panose="020B0500000000000000" pitchFamily="34" charset="-127"/>
              </a:rPr>
              <a:t>(Single source domain generalization)</a:t>
            </a:r>
            <a:r>
              <a:rPr lang="ko-KR" altLang="en-US" sz="1600" dirty="0" smtClean="0">
                <a:latin typeface="맑은 고딕" panose="020F0502020204030204"/>
                <a:ea typeface="Noto Sans KR" panose="020B0500000000000000" pitchFamily="34" charset="-127"/>
              </a:rPr>
              <a:t>을 사용</a:t>
            </a:r>
            <a:endParaRPr lang="en-US" altLang="ko-KR" sz="1600" dirty="0" smtClean="0"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본 연구는 단일 소스 </a:t>
            </a:r>
            <a:r>
              <a:rPr lang="ko-KR" altLang="en-US" sz="1600" dirty="0" err="1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데이터셋에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오프라인 데이터 증강을 사용하고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각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증강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방법을 하나의 도메인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으로 설정하는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'domain augmentation'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프레임워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크 제안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제안하는 프레임워크에서의 학습 데이터는 기존의 도메인 뿐만 아니라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‘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증강된 도메인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’(augmented domain)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을 가지기에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 단일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소스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도메인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F0502020204030204"/>
                <a:ea typeface="Noto Sans KR" panose="020B0500000000000000" pitchFamily="34" charset="-127"/>
              </a:rPr>
              <a:t>일반화가 아닌 다중 소스 도메인 일반화 문제로 치환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가능 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830003"/>
            <a:ext cx="5869188" cy="40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제안하는 연구 방법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오프라인 이미지 증강 기반 다중 소스 도메인 생성 및 </a:t>
            </a:r>
            <a:r>
              <a:rPr lang="ko-KR" altLang="en-US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일반화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(3/4)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5846440" cy="5356448"/>
          </a:xfrm>
        </p:spPr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 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Domain Augmentation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0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1" indent="0">
              <a:buNone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주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어진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싱글 도메인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데이터셋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D</a:t>
            </a:r>
            <a:r>
              <a:rPr lang="en-US" altLang="ko-KR" sz="1600" baseline="-250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S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n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개의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labeled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                                                                                         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인스턴스로 구성 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N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개의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도메인을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추가적으로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도입한다 가정하면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A</a:t>
            </a:r>
            <a:r>
              <a:rPr lang="en-US" altLang="ko-KR" sz="1600" baseline="-250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1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부터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A</a:t>
            </a:r>
            <a:r>
              <a:rPr lang="en-US" altLang="ko-KR" sz="1600" baseline="-250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N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까지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이미지 증강 변환 함수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A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를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도입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이미지 증강 변환 함수를 사용해 오프라인 증강한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‘Augmented Domain Dataset’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은 다음과 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73" y="1844824"/>
            <a:ext cx="5467599" cy="1388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429" y="3481933"/>
            <a:ext cx="5186975" cy="3068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336" y="2420888"/>
            <a:ext cx="720080" cy="108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31504" y="2498001"/>
                <a:ext cx="4104456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prstClr val="black"/>
                    </a:solidFill>
                    <a:ea typeface="Noto Sans KR" panose="020B0500000000000000" pitchFamily="34" charset="-127"/>
                  </a:rPr>
                  <a:t>※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KR" panose="020B0500000000000000" pitchFamily="34" charset="-127"/>
                      </a:rPr>
                      <m:t> 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</m:ctrlPr>
                      </m:sSubPr>
                      <m:e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𝑆</m:t>
                        </m:r>
                      </m:sub>
                    </m:sSub>
                    <m:r>
                      <a:rPr lang="en-US" altLang="ko-KR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KR" panose="020B0500000000000000" pitchFamily="34" charset="-127"/>
                      </a:rPr>
                      <m:t>= 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</m:ctrlPr>
                      </m:sSubSupPr>
                      <m:e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{(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)}</m:t>
                        </m:r>
                      </m:e>
                      <m:sub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𝑖</m:t>
                        </m:r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𝑛</m:t>
                        </m:r>
                      </m:sup>
                    </m:sSub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498001"/>
                <a:ext cx="4104456" cy="462947"/>
              </a:xfrm>
              <a:prstGeom prst="rect">
                <a:avLst/>
              </a:prstGeom>
              <a:blipFill>
                <a:blip r:embed="rId5"/>
                <a:stretch>
                  <a:fillRect l="-2377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31504" y="5454738"/>
                <a:ext cx="5472608" cy="51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prstClr val="black"/>
                    </a:solidFill>
                    <a:ea typeface="Noto Sans KR" panose="020B0500000000000000" pitchFamily="34" charset="-127"/>
                  </a:rPr>
                  <a:t>※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KR" panose="020B0500000000000000" pitchFamily="34" charset="-127"/>
                      </a:rPr>
                      <m:t> </m:t>
                    </m:r>
                    <m:sSubSup>
                      <m:sSubSupPr>
                        <m:ctrlPr>
                          <a:rPr lang="en-US" altLang="ko-KR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𝐷</m:t>
                        </m:r>
                      </m:e>
                      <m:sub/>
                      <m:sup>
                        <m:r>
                          <a:rPr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′</m:t>
                        </m:r>
                      </m:sup>
                    </m:sSubSup>
                    <m:r>
                      <a:rPr lang="en-US" altLang="ko-KR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KR" panose="020B0500000000000000" pitchFamily="34" charset="-127"/>
                      </a:rPr>
                      <m:t>= 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</m:ctrlPr>
                      </m:sSubSupPr>
                      <m:e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{(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)</m:t>
                        </m:r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</m:ctrlPr>
                          </m:sSubSupPr>
                          <m:e>
                            <m:r>
                              <a:rPr lang="en-US" altLang="ko-KR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Noto Sans KR" panose="020B0500000000000000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Noto Sans KR" panose="020B0500000000000000" pitchFamily="34" charset="-127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sz="24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Noto Sans KR" panose="020B0500000000000000" pitchFamily="34" charset="-127"/>
                                  </a:rPr>
                                  <m:t>𝑘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ko-KR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Noto Sans KR" panose="020B0500000000000000" pitchFamily="34" charset="-127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)}</m:t>
                        </m:r>
                      </m:e>
                      <m:sub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𝑖</m:t>
                        </m:r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KR" panose="020B0500000000000000" pitchFamily="34" charset="-127"/>
                          </a:rPr>
                          <m:t>𝑛</m:t>
                        </m:r>
                      </m:sup>
                    </m:sSub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454738"/>
                <a:ext cx="5472608" cy="510140"/>
              </a:xfrm>
              <a:prstGeom prst="rect">
                <a:avLst/>
              </a:prstGeom>
              <a:blipFill>
                <a:blip r:embed="rId6"/>
                <a:stretch>
                  <a:fillRect l="-1784" t="-9639" b="-18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7382544" y="4509121"/>
            <a:ext cx="4402088" cy="1455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48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제안하는 연구 방법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오프라인 이미지 증강 기반 다중 소스 도메인 생성 및 </a:t>
            </a:r>
            <a:r>
              <a:rPr lang="ko-KR" altLang="en-US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일반화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(4/4)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7142584" cy="5356448"/>
          </a:xfrm>
        </p:spPr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 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Multi Source Domain Generalization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Augmented Domain Dataset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’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은 기존의 도메인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&amp; 	             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증강된 도메인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N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개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즉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N+1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개의 도메인을 가짐 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여러 개의 도메인을 가지기에 다중 소스 도메인 일반화                   모델 사용 가능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다중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소스 도메인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일반화 모델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f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N+1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개의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도메인을 활용해               접하지 못한 도메인에서의 예측 오류를 최소화 하는 것이 목표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목표 함수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J(</a:t>
            </a:r>
            <a:r>
              <a:rPr lang="el-GR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θ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는 다음과 같음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멀티 소스 도메인 일반화 모델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f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및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                                    손실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함수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L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는 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데이터셋의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크기 및 종류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이용 가능한 컴퓨터 코스트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등                                                         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상황에 맞게 유동적으로 선택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가능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)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336" y="2420888"/>
            <a:ext cx="720080" cy="108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7" y="5229200"/>
            <a:ext cx="5495925" cy="9810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9416" y="5415607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ea typeface="Noto Sans KR" panose="020B0500000000000000" pitchFamily="34" charset="-127"/>
              </a:rPr>
              <a:t>※</a:t>
            </a:r>
            <a:endParaRPr lang="ko-KR" altLang="en-US" sz="2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73" y="1844824"/>
            <a:ext cx="5467599" cy="1388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429" y="3481933"/>
            <a:ext cx="5186975" cy="30689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82670" y="5938738"/>
            <a:ext cx="2169714" cy="271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1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셋 설명 및 환경 구성 정보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제조 데이터 셋 설명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클래스 정보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데이터 셋은 국내 제조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AI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회사에서 제작한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D-SUB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커넥터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전기 및 전자 장치에 사용되는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형태의 다양한 핀 수를 가진 표준 커넥터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관련된 제조 데이터 셋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셋의 </a:t>
            </a:r>
            <a:r>
              <a:rPr lang="ko-KR" altLang="en-US" sz="16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클래스는 </a:t>
            </a:r>
            <a:r>
              <a:rPr lang="en-US" altLang="ko-KR" sz="16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</a:t>
            </a:r>
            <a:r>
              <a:rPr lang="ko-KR" altLang="en-US" sz="16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16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존재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(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정상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(ok)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+ 5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결함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(defect))</a:t>
            </a:r>
            <a:endParaRPr lang="ko-KR" altLang="en-US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8971CD-AB5A-A879-4BE8-14EB9917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06" y="3670144"/>
            <a:ext cx="8309188" cy="308394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285418"/>
              </p:ext>
            </p:extLst>
          </p:nvPr>
        </p:nvGraphicFramePr>
        <p:xfrm>
          <a:off x="7176120" y="2276872"/>
          <a:ext cx="3935760" cy="1283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87">
                  <a:extLst>
                    <a:ext uri="{9D8B030D-6E8A-4147-A177-3AD203B41FA5}">
                      <a16:colId xmlns:a16="http://schemas.microsoft.com/office/drawing/2014/main" val="1081503673"/>
                    </a:ext>
                  </a:extLst>
                </a:gridCol>
                <a:gridCol w="3014573">
                  <a:extLst>
                    <a:ext uri="{9D8B030D-6E8A-4147-A177-3AD203B41FA5}">
                      <a16:colId xmlns:a16="http://schemas.microsoft.com/office/drawing/2014/main" val="1166959216"/>
                    </a:ext>
                  </a:extLst>
                </a:gridCol>
              </a:tblGrid>
              <a:tr h="183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Defect Meaning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99562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Dent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hollow on black surface </a:t>
                      </a: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650634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Scratch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to scrape or dig on black surface by sharpness</a:t>
                      </a: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429580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Pin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pin bent or deformed 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265221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F.M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foreign materials in pin hole </a:t>
                      </a: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208926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Glue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something sticky on black surface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54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96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셋 설명 및 환경 구성 정보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1319048" cy="5356448"/>
          </a:xfrm>
        </p:spPr>
        <p:txBody>
          <a:bodyPr/>
          <a:lstStyle/>
          <a:p>
            <a:pPr marL="0" lv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제조 데이터 셋 설명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정보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D-sub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커넥터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셋은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종류의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환경에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따라 관측된 이미지로 구성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환경은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환경이 변화하는 정도에 따라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단계의 서브 조건을 가짐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이때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Default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표기된 단계는 모두 동일한 초기 기본 환경  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총 </a:t>
            </a:r>
            <a:r>
              <a:rPr lang="en-US" altLang="ko-KR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13</a:t>
            </a:r>
            <a:r>
              <a:rPr lang="ko-KR" altLang="en-US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 도메인</a:t>
            </a:r>
            <a:r>
              <a:rPr lang="en-US" altLang="ko-KR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(default</a:t>
            </a:r>
            <a:r>
              <a:rPr lang="ko-KR" altLang="en-US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+ Lighting, Brightness, </a:t>
            </a:r>
            <a:r>
              <a:rPr lang="en-US" altLang="ko-KR" sz="1200" dirty="0" err="1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Cameraz</a:t>
            </a:r>
            <a:r>
              <a:rPr lang="en-US" altLang="ko-KR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마다 </a:t>
            </a:r>
            <a:r>
              <a:rPr lang="en-US" altLang="ko-KR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12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존재</a:t>
            </a:r>
            <a:endParaRPr lang="en-US" altLang="ko-KR" sz="12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928565"/>
              </p:ext>
            </p:extLst>
          </p:nvPr>
        </p:nvGraphicFramePr>
        <p:xfrm>
          <a:off x="7848872" y="1351648"/>
          <a:ext cx="3935760" cy="106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87">
                  <a:extLst>
                    <a:ext uri="{9D8B030D-6E8A-4147-A177-3AD203B41FA5}">
                      <a16:colId xmlns:a16="http://schemas.microsoft.com/office/drawing/2014/main" val="1081503673"/>
                    </a:ext>
                  </a:extLst>
                </a:gridCol>
                <a:gridCol w="3014573">
                  <a:extLst>
                    <a:ext uri="{9D8B030D-6E8A-4147-A177-3AD203B41FA5}">
                      <a16:colId xmlns:a16="http://schemas.microsoft.com/office/drawing/2014/main" val="1166959216"/>
                    </a:ext>
                  </a:extLst>
                </a:gridCol>
              </a:tblGrid>
              <a:tr h="183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Environment Meaning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99562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Lighting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Change in the environment caused by light</a:t>
                      </a: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650634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Brightness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Variation according to lighting brightness</a:t>
                      </a: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429580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 err="1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Cameraz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Changes due to camera focus shaking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265221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Repeat</a:t>
                      </a:r>
                      <a:endParaRPr lang="ko-KR" altLang="en-US" sz="10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Repeat in the same environment</a:t>
                      </a:r>
                    </a:p>
                  </a:txBody>
                  <a:tcPr marL="61447" marR="61447" marT="30724" marB="30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208926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244616" y="2884964"/>
            <a:ext cx="1115080" cy="389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118937" y="2884964"/>
            <a:ext cx="9449671" cy="3827597"/>
            <a:chOff x="1398857" y="2884964"/>
            <a:chExt cx="9449671" cy="3827597"/>
          </a:xfrm>
        </p:grpSpPr>
        <p:grpSp>
          <p:nvGrpSpPr>
            <p:cNvPr id="9" name="그룹 8"/>
            <p:cNvGrpSpPr/>
            <p:nvPr/>
          </p:nvGrpSpPr>
          <p:grpSpPr>
            <a:xfrm>
              <a:off x="2639616" y="2884964"/>
              <a:ext cx="8208912" cy="3827597"/>
              <a:chOff x="2639616" y="2884964"/>
              <a:chExt cx="8208912" cy="382759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97C527D-AD73-C173-2FEA-5BA85D388E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140"/>
              <a:stretch/>
            </p:blipFill>
            <p:spPr>
              <a:xfrm>
                <a:off x="2639616" y="2884964"/>
                <a:ext cx="7657716" cy="3827597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654017" y="3240868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Default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663952" y="4112584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Default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71664" y="5819210"/>
                <a:ext cx="1847528" cy="26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Default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11824" y="5819210"/>
                <a:ext cx="1847528" cy="26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Default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001000" y="5819210"/>
                <a:ext cx="1847528" cy="26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Default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536160" y="5819210"/>
                <a:ext cx="1847528" cy="26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Default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048672" y="5819210"/>
                <a:ext cx="1847528" cy="26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Default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51784" y="3238634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Domain1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663952" y="3238634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Domain2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161720" y="3238634"/>
                <a:ext cx="15121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Domain3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673887" y="3238634"/>
                <a:ext cx="14545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Domain4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140344" y="4112584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Domain6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654016" y="4112584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Domain5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147316" y="4112584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Domain7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673887" y="4112584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Domain8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649552" y="4941168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Default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125944" y="4941168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Domain10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639616" y="4941168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Domain9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132916" y="4941168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Domain11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659487" y="4941168"/>
                <a:ext cx="1497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Out of </a:t>
                </a:r>
                <a:r>
                  <a:rPr lang="en-US" altLang="ko-KR" sz="1200" b="1" dirty="0" smtClean="0">
                    <a:solidFill>
                      <a:srgbClr val="FFFF00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Domain12</a:t>
                </a:r>
                <a:endParaRPr lang="ko-KR" altLang="en-US" sz="1200" b="1" dirty="0">
                  <a:solidFill>
                    <a:srgbClr val="FFFF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98857" y="3280808"/>
              <a:ext cx="12263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Lighting</a:t>
              </a:r>
            </a:p>
            <a:p>
              <a:pPr algn="ctr"/>
              <a:r>
                <a:rPr lang="en-US" altLang="ko-KR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Condition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98858" y="4283286"/>
              <a:ext cx="1211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Brightness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98858" y="5085184"/>
              <a:ext cx="1211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Cameraz</a:t>
              </a:r>
              <a:endPara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98857" y="6093296"/>
              <a:ext cx="1211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Repeat</a:t>
              </a:r>
              <a:endPara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4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셋 설명 및 환경 구성 정보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제조 데이터 셋 설명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검증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테스트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20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</a:t>
            </a:r>
            <a:endParaRPr lang="en-US" altLang="ko-KR" sz="1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 데이터 셋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: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전부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repeat_0(Default)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으로 구성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Dataset size : 260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정상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- 160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불량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클래스 당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개로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총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100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검증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전부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repeat_0(Default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으로 구성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Dataset size :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60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정상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- 40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/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불량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각 클래스 당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개로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총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테스트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모든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환경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(13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 도메인 모두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포함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Dataset size :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1600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정상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1000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불량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각 클래스 당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120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개로 총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600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3575"/>
              </p:ext>
            </p:extLst>
          </p:nvPr>
        </p:nvGraphicFramePr>
        <p:xfrm>
          <a:off x="1307467" y="3430592"/>
          <a:ext cx="9577066" cy="3122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3">
                  <a:extLst>
                    <a:ext uri="{9D8B030D-6E8A-4147-A177-3AD203B41FA5}">
                      <a16:colId xmlns:a16="http://schemas.microsoft.com/office/drawing/2014/main" val="663822915"/>
                    </a:ext>
                  </a:extLst>
                </a:gridCol>
                <a:gridCol w="982072">
                  <a:extLst>
                    <a:ext uri="{9D8B030D-6E8A-4147-A177-3AD203B41FA5}">
                      <a16:colId xmlns:a16="http://schemas.microsoft.com/office/drawing/2014/main" val="2936199388"/>
                    </a:ext>
                  </a:extLst>
                </a:gridCol>
                <a:gridCol w="982072">
                  <a:extLst>
                    <a:ext uri="{9D8B030D-6E8A-4147-A177-3AD203B41FA5}">
                      <a16:colId xmlns:a16="http://schemas.microsoft.com/office/drawing/2014/main" val="2057018431"/>
                    </a:ext>
                  </a:extLst>
                </a:gridCol>
                <a:gridCol w="982072">
                  <a:extLst>
                    <a:ext uri="{9D8B030D-6E8A-4147-A177-3AD203B41FA5}">
                      <a16:colId xmlns:a16="http://schemas.microsoft.com/office/drawing/2014/main" val="811649703"/>
                    </a:ext>
                  </a:extLst>
                </a:gridCol>
                <a:gridCol w="982072">
                  <a:extLst>
                    <a:ext uri="{9D8B030D-6E8A-4147-A177-3AD203B41FA5}">
                      <a16:colId xmlns:a16="http://schemas.microsoft.com/office/drawing/2014/main" val="3176107522"/>
                    </a:ext>
                  </a:extLst>
                </a:gridCol>
                <a:gridCol w="982072">
                  <a:extLst>
                    <a:ext uri="{9D8B030D-6E8A-4147-A177-3AD203B41FA5}">
                      <a16:colId xmlns:a16="http://schemas.microsoft.com/office/drawing/2014/main" val="2180818636"/>
                    </a:ext>
                  </a:extLst>
                </a:gridCol>
                <a:gridCol w="982072">
                  <a:extLst>
                    <a:ext uri="{9D8B030D-6E8A-4147-A177-3AD203B41FA5}">
                      <a16:colId xmlns:a16="http://schemas.microsoft.com/office/drawing/2014/main" val="2309173948"/>
                    </a:ext>
                  </a:extLst>
                </a:gridCol>
                <a:gridCol w="982072">
                  <a:extLst>
                    <a:ext uri="{9D8B030D-6E8A-4147-A177-3AD203B41FA5}">
                      <a16:colId xmlns:a16="http://schemas.microsoft.com/office/drawing/2014/main" val="5031262"/>
                    </a:ext>
                  </a:extLst>
                </a:gridCol>
                <a:gridCol w="1406419">
                  <a:extLst>
                    <a:ext uri="{9D8B030D-6E8A-4147-A177-3AD203B41FA5}">
                      <a16:colId xmlns:a16="http://schemas.microsoft.com/office/drawing/2014/main" val="1248083929"/>
                    </a:ext>
                  </a:extLst>
                </a:gridCol>
              </a:tblGrid>
              <a:tr h="504056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>
                          <a:solidFill>
                            <a:schemeClr val="tx1"/>
                          </a:solidFill>
                        </a:rPr>
                        <a:t>D-Sub Connector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#of subjects and images</a:t>
                      </a:r>
                      <a:endParaRPr kumimoji="0" lang="ko-KR" alt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752" marR="80752" marT="40376" marB="4037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731697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Dataset</a:t>
                      </a:r>
                      <a:endParaRPr lang="ko-KR" altLang="en-US" sz="20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Class</a:t>
                      </a:r>
                      <a:endParaRPr lang="ko-KR" altLang="en-US" sz="20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Domain</a:t>
                      </a:r>
                      <a:endParaRPr lang="ko-KR" altLang="en-US" sz="20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243762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Ok</a:t>
                      </a:r>
                      <a:endParaRPr lang="ko-KR" altLang="en-US" sz="15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Dent</a:t>
                      </a:r>
                      <a:endParaRPr lang="ko-KR" altLang="en-US" sz="15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54265" marR="54265" marT="27133" marB="271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Scratch</a:t>
                      </a:r>
                      <a:endParaRPr lang="ko-KR" altLang="en-US" sz="15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Pin</a:t>
                      </a:r>
                      <a:endParaRPr lang="ko-KR" altLang="en-US" sz="15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F.M</a:t>
                      </a:r>
                      <a:endParaRPr lang="ko-KR" altLang="en-US" sz="15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Glue</a:t>
                      </a:r>
                      <a:endParaRPr lang="ko-KR" altLang="en-US" sz="15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Total</a:t>
                      </a:r>
                      <a:endParaRPr lang="ko-KR" altLang="en-US" sz="15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The number of domain</a:t>
                      </a:r>
                      <a:endParaRPr lang="ko-KR" altLang="en-US" sz="15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54726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Train</a:t>
                      </a:r>
                      <a:endParaRPr lang="ko-KR" altLang="en-US" sz="16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260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7955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Validation</a:t>
                      </a:r>
                      <a:endParaRPr lang="ko-KR" altLang="en-US" sz="16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54265" marR="54265" marT="27133" marB="271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60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1159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Test</a:t>
                      </a:r>
                      <a:endParaRPr lang="ko-KR" altLang="en-US" sz="16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1000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54265" marR="54265" marT="27133" marB="271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1600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13</a:t>
                      </a:r>
                      <a:endParaRPr lang="ko-KR" altLang="en-US" sz="16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05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7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576064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세부사항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증강 방법</a:t>
            </a:r>
            <a:endParaRPr lang="en-US" altLang="ko-KR" sz="20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제조 현장에서 자주 발생하는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가지의 상황을 가정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즉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 가상 도메인을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추가로 생성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 defTabSz="9144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Augmented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Camera</a:t>
            </a:r>
            <a:endParaRPr lang="en-US" altLang="ko-KR" sz="1600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카메라가 흔들린 유사한 효과를 사용하기 위해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Affine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기법을 적용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114550" lvl="4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 이미지와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affine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섞음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비율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0.25) /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흔들린 각도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최대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15)</a:t>
            </a:r>
            <a:endParaRPr lang="en-US" altLang="ko-KR" sz="1600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lvl="2" defTabSz="9144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Augmented Blur</a:t>
            </a: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카메라 초점이 안 맞은 효과와 비슷한 이미지 증강이 나오는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Gaussian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기법 적용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114550" lvl="4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Gaussian Blur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적용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시그마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0.75)</a:t>
            </a:r>
            <a:endParaRPr lang="ko-KR" altLang="en-US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 defTabSz="9144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Augmented Brightness</a:t>
            </a: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이미지의 밝기와 색깔과 관련된 색상 보정 기법들을 사전에 학습된 라이브러리</a:t>
            </a:r>
            <a:r>
              <a:rPr lang="en-US" altLang="ko-KR" sz="14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[18]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활용해 적용</a:t>
            </a:r>
            <a:endParaRPr lang="ko-KR" altLang="en-US" sz="1400" baseline="300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4" defTabSz="9144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ko-KR" sz="14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imgaug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brightness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en-US" altLang="ko-KR" sz="14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imgaug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detail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Multiply hue(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픽셀 값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 0.75)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 defTabSz="9144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Augmented Light-condition</a:t>
            </a: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이미지에 따라 빛이 노출되는 방향이나 세기 정도가 다르기에 이미지에 노출되는 빛을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normalize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하는 기법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114550" lvl="4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Homomorphic Filter</a:t>
            </a:r>
            <a:r>
              <a:rPr lang="en-US" altLang="ko-KR" sz="14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[19]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적용</a:t>
            </a:r>
          </a:p>
          <a:p>
            <a:pPr marL="1200150" lvl="2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543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576064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세부사항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증강 방법</a:t>
            </a:r>
            <a:endParaRPr lang="en-US" altLang="ko-KR" sz="20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제조 현장에서 자주 발생하는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가지의 상황을 가정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즉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 가상 도메인을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추가로 생성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 defTabSz="9144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Augmented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dropout</a:t>
            </a:r>
            <a:endParaRPr lang="en-US" altLang="ko-KR" sz="1600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내의 특정 픽셀 영역을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값으로 설정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114550" lvl="4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이미지의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RGB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채널의 </a:t>
            </a:r>
            <a:r>
              <a:rPr lang="ko-KR" altLang="en-US" sz="14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픽셀마다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0.5%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의 확률</a:t>
            </a:r>
            <a:endParaRPr lang="en-US" altLang="ko-KR" sz="1600" dirty="0" smtClean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lvl="2" defTabSz="9144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Augmented noise</a:t>
            </a:r>
            <a:endParaRPr lang="en-US" altLang="ko-KR" sz="1600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내의 특정 픽셀에 임의의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Gaussian </a:t>
            </a:r>
            <a:r>
              <a:rPr lang="ko-KR" altLang="en-US" sz="14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분포값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*255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를 더함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71650" lvl="4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ko-KR" altLang="en-US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 defTabSz="9144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Augmented flip</a:t>
            </a:r>
            <a:endParaRPr lang="en-US" altLang="ko-KR" sz="1600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무작위로 이미지를 수평 혹은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수직으로 뒤집음</a:t>
            </a:r>
            <a:endParaRPr lang="ko-KR" altLang="en-US" sz="1400" baseline="300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71650" lvl="4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ko-KR" altLang="en-US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 defTabSz="9144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Augmented contrast</a:t>
            </a: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이미지의 밝은 부분과 어두운 부분의 차이를 축소 혹은 확대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114550" lvl="4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GammaContrast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255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*((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픽셀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255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)**0.5) 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적용</a:t>
            </a:r>
            <a:endParaRPr lang="ko-KR" altLang="en-US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00150" lvl="2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1908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576064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세부사항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증강 방법 적용 예시</a:t>
            </a:r>
            <a:endParaRPr lang="en-US" altLang="ko-KR" sz="20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94984"/>
            <a:ext cx="2592288" cy="14581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994984"/>
            <a:ext cx="2592000" cy="145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44" y="1971000"/>
            <a:ext cx="2592000" cy="1458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92" y="1971000"/>
            <a:ext cx="2592000" cy="14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5360" y="3483072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Augmented </a:t>
            </a:r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camera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9408" y="3483072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Augmented blur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3600" y="3487287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Augmented brightness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04428" y="3446955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Augmented </a:t>
            </a:r>
            <a:r>
              <a:rPr lang="en-US" altLang="ko-KR" sz="14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lcondition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0512" y="573930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Augmented dropout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84560" y="573930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Augmented noise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8752" y="5743519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Augmented flip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429580" y="5703187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Augmented contrast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48" y="4253288"/>
            <a:ext cx="2592000" cy="145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0" y="4245187"/>
            <a:ext cx="2592000" cy="1458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00" y="4245187"/>
            <a:ext cx="2592000" cy="1458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40" y="4257435"/>
            <a:ext cx="2592000" cy="14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ko-KR" altLang="en-US" sz="3200" b="1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  <a:cs typeface="+mn-cs"/>
              </a:rPr>
              <a:t>목차</a:t>
            </a:r>
            <a:endParaRPr lang="ko-KR" altLang="en-US" sz="3200" dirty="0">
              <a:solidFill>
                <a:prstClr val="black"/>
              </a:solidFill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35644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서론</a:t>
            </a:r>
            <a:endParaRPr lang="en-US" altLang="ko-KR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배경</a:t>
            </a:r>
            <a:endParaRPr lang="en-US" altLang="ko-KR" sz="16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동기</a:t>
            </a:r>
            <a:endParaRPr lang="en-US" altLang="ko-KR" sz="16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  <a:endParaRPr lang="en-US" altLang="ko-KR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사전 연구</a:t>
            </a:r>
            <a:endParaRPr lang="en-US" altLang="ko-KR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이미지 증강</a:t>
            </a:r>
            <a:endParaRPr lang="en-US" altLang="ko-KR" sz="16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도메인 일반화</a:t>
            </a:r>
            <a:endParaRPr lang="en-US" altLang="ko-KR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제안하는 연구 방법 </a:t>
            </a:r>
            <a:r>
              <a:rPr lang="en-US" altLang="ko-KR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오프라인 이미지 증강 기반 다중 소스 도메인 생성 및 일반화 </a:t>
            </a:r>
            <a:endParaRPr lang="en-US" altLang="ko-KR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</a:t>
            </a:r>
            <a:endParaRPr lang="en-US" altLang="ko-KR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셋 설명 및 환경 구성 정보</a:t>
            </a:r>
            <a:endParaRPr lang="en-US" altLang="ko-KR" sz="16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endParaRPr lang="en-US" altLang="ko-KR" sz="16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</a:t>
            </a:r>
            <a:endParaRPr lang="en-US" altLang="ko-KR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참고문헌</a:t>
            </a:r>
            <a:endParaRPr lang="en-US" altLang="ko-KR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8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세부사항 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 별 도메인 일반화 기여도 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 개수에 따른 성능 변화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 별 도메인 일반화 기여도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증강을 통해 생성한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(Augmented domain)’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각각 도메인 일반화에 얼마나 기여를 하는지 알아보기 위한 실험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실험은 제안하는 프레임워크에 이미지 증강 기법 하나만 적용한 뒤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다중 소스 도메인 일반화 모델들의 평균 성능을 측정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이때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baseline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은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1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 이미지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증강 방법을 사용해 이미지를 사전에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변환하여 학습한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ResNet50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실험은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반복</a:t>
            </a:r>
            <a:endParaRPr lang="en-US" altLang="ko-KR" sz="12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 개수에 따른 성능 변화 </a:t>
            </a:r>
            <a:endParaRPr lang="en-US" altLang="ko-KR" sz="1600" b="1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프레임워크에 가장 적절한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(Augmented domain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)’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의 개수 및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(Augmented domain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)’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추가될 때  마다 모델의 일반화 성능이 어떻게 변화하는지 알아보기 위한 실험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실험은 증강 도메인 별 도메인 일반화 기여도가 높은 순서대로 추가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이때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baseline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오프라인 증강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방법을 통해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증가시킨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훈련 </a:t>
            </a:r>
            <a:r>
              <a:rPr lang="ko-KR" altLang="en-US" sz="14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데이터셋을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학습한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ResNet50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실험은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반복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6053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세부사항 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 성능 비교 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 </a:t>
            </a:r>
            <a:r>
              <a:rPr lang="ko-KR" altLang="en-US" sz="2000" b="1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하이퍼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파라미터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비교 방법론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단순 모델 훈련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아무런 증강 기법을 사용하지 않고 훈련 데이터만을 이용해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ResNet50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증강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앞선 이미지 오프라인 증강 방법을 사용해 이미지를 사전에 변한 뒤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ResNet50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온라인 증강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앞선 이미지 증강 방법을 훈련 과정에서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batch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마다 다르게 적용하며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ResNet50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소스 도메인 일반화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기존의 훈련 데이터만 사용해 싱글 소스 도메인 일반화 방법 적용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 종류 </a:t>
            </a:r>
            <a:r>
              <a:rPr lang="en-US" altLang="ko-KR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IBN-net, 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VREX</a:t>
            </a: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증강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+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다중 소스 도메인 일반화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방법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–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증강 후 </a:t>
            </a:r>
            <a:r>
              <a:rPr lang="en-US" altLang="ko-KR" sz="14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DomainBed</a:t>
            </a:r>
            <a:r>
              <a:rPr lang="en-US" altLang="ko-KR" sz="1400" baseline="300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[13]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존재하는 다중 소스 도메인 일반화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 적용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 종류 </a:t>
            </a:r>
            <a:r>
              <a:rPr lang="en-US" altLang="ko-KR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Coral, ERM, </a:t>
            </a:r>
            <a:r>
              <a:rPr lang="en-US" altLang="ko-KR" sz="12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GropuDRO</a:t>
            </a:r>
            <a:r>
              <a:rPr lang="en-US" altLang="ko-KR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IBN-net, </a:t>
            </a:r>
            <a:r>
              <a:rPr lang="en-US" altLang="ko-KR" sz="12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MixStyle</a:t>
            </a:r>
            <a:r>
              <a:rPr lang="en-US" altLang="ko-KR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VREX, DANN, IBN-net, 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VREX</a:t>
            </a: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 </a:t>
            </a:r>
            <a:r>
              <a:rPr lang="ko-KR" altLang="en-US" sz="16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하이퍼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파라미터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Optimizer : SGD(</a:t>
            </a:r>
            <a:r>
              <a:rPr lang="en-US" altLang="ko-KR" sz="14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lr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=0.01) &amp; Cosine-annealing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Batch size : 32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Backbone Network : Resnet-50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Epoch : 100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Earlystop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: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최소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15 epoch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3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epoch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동안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validation loss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감소가 없을 경우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stop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 외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4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DomainBed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 기본 세팅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38428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(6/13)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576064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16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 별 도메인 일반화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기여도</a:t>
            </a:r>
            <a:endParaRPr lang="en-US" altLang="ko-KR" sz="18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표는 단일 증강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(Augmented domain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사용했을 때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방법에 대한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성능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비교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결과값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표의 값들은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 반복 실험에서의 평균 정확도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× 100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값이며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이에 대한 표준 편차는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± (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해당 표준 편차 값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표현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모든 방법론의 실험 결과를 종합한 결과 기여도 순서는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Brightness &gt; Camera &gt; Flip &gt; Lightness &gt; Contrast &gt; Blur &gt; Dropout &gt; Noise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순서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대부분의 방법론의 기여도 순서는 거의 비슷하지만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baseline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sz="16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VReX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방법은 예외로 순서가 다르며 좋은 성능을 보이는 도메인 증강 방법과 좋지 않는 성능을 보이는 증강 간의 차이가 확연히 큰 것을 알 수 있음 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또한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방법론 전반적으로 기여도 순서가 낮은 증강 도메인                                                                                                                    일수록 표준 편차가 커지는 사실을 알 수 있음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933630"/>
            <a:ext cx="5627556" cy="28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(7/13)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576064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 개수에 따른 성능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변화 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별 도메인 일반화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기여도가 높은 순서대로 증강 도메인을 추가했을 때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성능 변화에 대한 실험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증강 도메인의 개수가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3-4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 정도일 때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가장 좋은 성능을 보이다가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도메인 일반화 기여도가 낮은 도메인이 추가될수록 성능이 점차 하락하는 모습을 보임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앞선 실험 결과와 유사하게 </a:t>
            </a:r>
            <a:r>
              <a:rPr lang="en-US" altLang="ko-KR" sz="16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VReX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제외한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멀티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DG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모델과 달리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baseline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sz="16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VReX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모델은 기여도가 낮은 증강 도메인이 추가될수록 성능이 급격하게 하락하는 모습을 보임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데이터셋의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종류 및 성질에 따라 어떤 증강 방법을 도입하는지에 따라                                                                                                         도메인 일반화 성능이 바뀌며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프레임워크는 기존의 일반적인                                                                                                  방법과 다르게 증강 방법에 대해 강건하게 학습 가능하다는 사실을 알 수 있음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12976"/>
            <a:ext cx="4641893" cy="3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(8/13)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576064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최종 증강 </a:t>
            </a:r>
            <a:r>
              <a:rPr lang="ko-KR" altLang="en-US" sz="2000" b="1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데이터셋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 개수에 따른 성능 변화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“Brightness”, “Camera”, “Flip”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도메인을 사용하였을 때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정확도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87.39%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가장 높은 성능을 보이고 있음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이에 따라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3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 증강 도메인을 추가로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도입하여  제안하는 프레임워크 성능 비교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진행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증강 결과 다음과 같이 훈련 </a:t>
            </a:r>
            <a:r>
              <a:rPr lang="ko-KR" altLang="en-US" sz="16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데이터셋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변화</a:t>
            </a:r>
            <a:endParaRPr lang="ko-KR" altLang="en-US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961230"/>
              </p:ext>
            </p:extLst>
          </p:nvPr>
        </p:nvGraphicFramePr>
        <p:xfrm>
          <a:off x="173572" y="3738025"/>
          <a:ext cx="5450395" cy="1779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647">
                  <a:extLst>
                    <a:ext uri="{9D8B030D-6E8A-4147-A177-3AD203B41FA5}">
                      <a16:colId xmlns:a16="http://schemas.microsoft.com/office/drawing/2014/main" val="663822915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2936199388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2057018431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811649703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3176107522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2180818636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2309173948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5031262"/>
                    </a:ext>
                  </a:extLst>
                </a:gridCol>
                <a:gridCol w="800406">
                  <a:extLst>
                    <a:ext uri="{9D8B030D-6E8A-4147-A177-3AD203B41FA5}">
                      <a16:colId xmlns:a16="http://schemas.microsoft.com/office/drawing/2014/main" val="1248083929"/>
                    </a:ext>
                  </a:extLst>
                </a:gridCol>
              </a:tblGrid>
              <a:tr h="325602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D-Sub Connector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#of subjects and images</a:t>
                      </a: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752" marR="80752" marT="40376" marB="4037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731697"/>
                  </a:ext>
                </a:extLst>
              </a:tr>
              <a:tr h="28686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Dataset</a:t>
                      </a:r>
                      <a:endParaRPr lang="ko-KR" altLang="en-US" sz="11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Class</a:t>
                      </a:r>
                      <a:endParaRPr lang="ko-KR" altLang="en-US" sz="11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Domain</a:t>
                      </a:r>
                      <a:endParaRPr lang="ko-KR" altLang="en-US" sz="11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243762"/>
                  </a:ext>
                </a:extLst>
              </a:tr>
              <a:tr h="30615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Ok</a:t>
                      </a:r>
                      <a:endParaRPr lang="ko-KR" altLang="en-US" sz="8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Dent</a:t>
                      </a:r>
                      <a:endParaRPr lang="ko-KR" altLang="en-US" sz="8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30883" marR="30883" marT="15442" marB="15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Scratch</a:t>
                      </a:r>
                      <a:endParaRPr lang="ko-KR" altLang="en-US" sz="8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Pin</a:t>
                      </a:r>
                      <a:endParaRPr lang="ko-KR" altLang="en-US" sz="8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F.M</a:t>
                      </a:r>
                      <a:endParaRPr lang="ko-KR" altLang="en-US" sz="8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Glue</a:t>
                      </a:r>
                      <a:endParaRPr lang="ko-KR" altLang="en-US" sz="8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Total</a:t>
                      </a:r>
                      <a:endParaRPr lang="ko-KR" altLang="en-US" sz="8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The number of domain</a:t>
                      </a:r>
                      <a:endParaRPr lang="ko-KR" altLang="en-US" sz="8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547265"/>
                  </a:ext>
                </a:extLst>
              </a:tr>
              <a:tr h="286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Train</a:t>
                      </a:r>
                      <a:endParaRPr lang="ko-KR" altLang="en-US" sz="9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260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79556"/>
                  </a:ext>
                </a:extLst>
              </a:tr>
              <a:tr h="286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Validation</a:t>
                      </a:r>
                      <a:endParaRPr lang="ko-KR" altLang="en-US" sz="9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30883" marR="30883" marT="15442" marB="15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60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115902"/>
                  </a:ext>
                </a:extLst>
              </a:tr>
              <a:tr h="286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Test</a:t>
                      </a:r>
                      <a:endParaRPr lang="ko-KR" altLang="en-US" sz="9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1000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30883" marR="30883" marT="15442" marB="15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1600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13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05291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47797"/>
              </p:ext>
            </p:extLst>
          </p:nvPr>
        </p:nvGraphicFramePr>
        <p:xfrm>
          <a:off x="6600056" y="3738024"/>
          <a:ext cx="5450395" cy="1779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647">
                  <a:extLst>
                    <a:ext uri="{9D8B030D-6E8A-4147-A177-3AD203B41FA5}">
                      <a16:colId xmlns:a16="http://schemas.microsoft.com/office/drawing/2014/main" val="663822915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2936199388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2057018431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811649703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3176107522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2180818636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2309173948"/>
                    </a:ext>
                  </a:extLst>
                </a:gridCol>
                <a:gridCol w="558906">
                  <a:extLst>
                    <a:ext uri="{9D8B030D-6E8A-4147-A177-3AD203B41FA5}">
                      <a16:colId xmlns:a16="http://schemas.microsoft.com/office/drawing/2014/main" val="5031262"/>
                    </a:ext>
                  </a:extLst>
                </a:gridCol>
                <a:gridCol w="800406">
                  <a:extLst>
                    <a:ext uri="{9D8B030D-6E8A-4147-A177-3AD203B41FA5}">
                      <a16:colId xmlns:a16="http://schemas.microsoft.com/office/drawing/2014/main" val="1248083929"/>
                    </a:ext>
                  </a:extLst>
                </a:gridCol>
              </a:tblGrid>
              <a:tr h="325602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D-Sub Connector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#of subjects and images</a:t>
                      </a: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0752" marR="80752" marT="40376" marB="4037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731697"/>
                  </a:ext>
                </a:extLst>
              </a:tr>
              <a:tr h="28686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Dataset</a:t>
                      </a:r>
                      <a:endParaRPr lang="ko-KR" altLang="en-US" sz="11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Class</a:t>
                      </a:r>
                      <a:endParaRPr lang="ko-KR" altLang="en-US" sz="11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80752" marR="80752" marT="40376" marB="403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Domain</a:t>
                      </a:r>
                      <a:endParaRPr lang="ko-KR" altLang="en-US" sz="11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243762"/>
                  </a:ext>
                </a:extLst>
              </a:tr>
              <a:tr h="30615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Ok</a:t>
                      </a:r>
                      <a:endParaRPr lang="ko-KR" altLang="en-US" sz="8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baseline="0" dirty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Dent</a:t>
                      </a:r>
                      <a:endParaRPr lang="ko-KR" altLang="en-US" sz="8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30883" marR="30883" marT="15442" marB="15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Scratch</a:t>
                      </a:r>
                      <a:endParaRPr lang="ko-KR" altLang="en-US" sz="8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Pin</a:t>
                      </a:r>
                      <a:endParaRPr lang="ko-KR" altLang="en-US" sz="8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F.M</a:t>
                      </a:r>
                      <a:endParaRPr lang="ko-KR" altLang="en-US" sz="8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Glue</a:t>
                      </a:r>
                      <a:endParaRPr lang="ko-KR" altLang="en-US" sz="800" b="1" kern="1200" baseline="0" dirty="0" smtClean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Total</a:t>
                      </a:r>
                      <a:endParaRPr lang="ko-KR" altLang="en-US" sz="8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The number of domain</a:t>
                      </a:r>
                      <a:endParaRPr lang="ko-KR" altLang="en-US" sz="8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547265"/>
                  </a:ext>
                </a:extLst>
              </a:tr>
              <a:tr h="286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Train</a:t>
                      </a:r>
                      <a:endParaRPr lang="ko-KR" altLang="en-US" sz="9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640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80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80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80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80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80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1040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79556"/>
                  </a:ext>
                </a:extLst>
              </a:tr>
              <a:tr h="286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Validation</a:t>
                      </a:r>
                      <a:endParaRPr lang="ko-KR" altLang="en-US" sz="9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30883" marR="30883" marT="15442" marB="15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240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4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115902"/>
                  </a:ext>
                </a:extLst>
              </a:tr>
              <a:tr h="286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Test</a:t>
                      </a:r>
                      <a:endParaRPr lang="ko-KR" altLang="en-US" sz="900" b="1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1000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30883" marR="30883" marT="15442" marB="15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120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1600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baseline="0" dirty="0" smtClean="0">
                          <a:solidFill>
                            <a:prstClr val="black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13</a:t>
                      </a:r>
                      <a:endParaRPr lang="ko-KR" altLang="en-US" sz="900" kern="1200" baseline="0" dirty="0">
                        <a:solidFill>
                          <a:prstClr val="black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L="45957" marR="45957" marT="22978" marB="229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052919"/>
                  </a:ext>
                </a:extLst>
              </a:tr>
            </a:tbl>
          </a:graphicData>
        </a:graphic>
      </p:graphicFrame>
      <p:sp>
        <p:nvSpPr>
          <p:cNvPr id="4" name="오른쪽 화살표 3"/>
          <p:cNvSpPr/>
          <p:nvPr/>
        </p:nvSpPr>
        <p:spPr>
          <a:xfrm>
            <a:off x="5807969" y="4386097"/>
            <a:ext cx="648072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549" y="5517233"/>
            <a:ext cx="548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Original Training Dataset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00055" y="5517232"/>
            <a:ext cx="545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Final </a:t>
            </a:r>
            <a:r>
              <a:rPr lang="en-US" altLang="ko-KR" dirty="0" smtClean="0"/>
              <a:t>Training Dataset </a:t>
            </a:r>
            <a:r>
              <a:rPr lang="en-US" altLang="ko-KR" dirty="0"/>
              <a:t>in the </a:t>
            </a:r>
            <a:r>
              <a:rPr lang="en-US" altLang="ko-KR" dirty="0" smtClean="0"/>
              <a:t>Proposed 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3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(9/13)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1582400" cy="5356448"/>
          </a:xfrm>
        </p:spPr>
        <p:txBody>
          <a:bodyPr/>
          <a:lstStyle/>
          <a:p>
            <a:pPr marL="0" lv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타겟 도메인에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따른 정확도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(Accuracy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번의 반복 실험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결과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모든 방법 중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프레임워크의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IBN-net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모델이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가장 좋은 성능을 보임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전반적으로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가상 도메인 증강을 활용한 일반화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방법이 다른 방법에 비해 좋은 성능을 보임</a:t>
            </a:r>
            <a:r>
              <a:rPr lang="en-US" altLang="ko-KR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평균 정확도 </a:t>
            </a:r>
            <a:r>
              <a:rPr lang="en-US" altLang="ko-KR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0.86)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소스 도메인 일반화 방법은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‘Brightness’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도메인에 대해 약점을 가지고 있지만 다중 소스 도메인 일반화는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en-US" altLang="ko-KR" sz="16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Cameraz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’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성능이 안 좋은 차이점을 가지고 있음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소스 도메인 일반화 방법보다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온라인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단순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 기법을 활용한 부분이 더 좋은 성능을 보이고 있음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다양한 가상의 분포에 대한 인스턴스를 학습하는 것이 보다 효과적이었다고 추측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08465"/>
              </p:ext>
            </p:extLst>
          </p:nvPr>
        </p:nvGraphicFramePr>
        <p:xfrm>
          <a:off x="335360" y="3929306"/>
          <a:ext cx="11737304" cy="279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86">
                  <a:extLst>
                    <a:ext uri="{9D8B030D-6E8A-4147-A177-3AD203B41FA5}">
                      <a16:colId xmlns:a16="http://schemas.microsoft.com/office/drawing/2014/main" val="860462372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2778542910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720877056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2720712554"/>
                    </a:ext>
                  </a:extLst>
                </a:gridCol>
                <a:gridCol w="816091">
                  <a:extLst>
                    <a:ext uri="{9D8B030D-6E8A-4147-A177-3AD203B41FA5}">
                      <a16:colId xmlns:a16="http://schemas.microsoft.com/office/drawing/2014/main" val="2738641795"/>
                    </a:ext>
                  </a:extLst>
                </a:gridCol>
                <a:gridCol w="782487">
                  <a:extLst>
                    <a:ext uri="{9D8B030D-6E8A-4147-A177-3AD203B41FA5}">
                      <a16:colId xmlns:a16="http://schemas.microsoft.com/office/drawing/2014/main" val="483268837"/>
                    </a:ext>
                  </a:extLst>
                </a:gridCol>
                <a:gridCol w="1065718">
                  <a:extLst>
                    <a:ext uri="{9D8B030D-6E8A-4147-A177-3AD203B41FA5}">
                      <a16:colId xmlns:a16="http://schemas.microsoft.com/office/drawing/2014/main" val="4234861165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1737677585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3884183142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1554305534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1705139103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815060662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3827035929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3114099091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3351400305"/>
                    </a:ext>
                  </a:extLst>
                </a:gridCol>
              </a:tblGrid>
              <a:tr h="39041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NoAug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Offline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Single-Source Domain Generalization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Domain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Augmentation</a:t>
                      </a:r>
                      <a:r>
                        <a:rPr lang="en-US" sz="11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(Proposed </a:t>
                      </a:r>
                      <a:r>
                        <a:rPr lang="en-US" sz="11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Framework)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ctr" fontAlgn="ctr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kern="1200" baseline="0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Total</a:t>
                      </a:r>
                      <a:endParaRPr lang="en-US" sz="1100" b="1" i="0" u="none" strike="noStrike" kern="1200" baseline="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63009"/>
                  </a:ext>
                </a:extLst>
              </a:tr>
              <a:tr h="41394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 Name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IBN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VREX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GroupDRO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IBN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MixStyle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VREX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DANN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922792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0.7875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0.8761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0.8736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0.8713</a:t>
                      </a:r>
                      <a:endParaRPr lang="en-US" alt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sng" strike="noStrike" kern="120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0.8941</a:t>
                      </a:r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0.8631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0.8454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0.8684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48774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Repeat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91006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Brightness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0.668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256843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0.668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0.828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0.776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93085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Cameraz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85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2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(10/13)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타겟 도메인에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따른 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F1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점수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(F1 Score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F1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점수 또한 동일하게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프레임워크의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IBN-net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가장 좋은 성능을 보이고 있음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전반적으로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가상 도메인 증강을 활용한 일반화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방법이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방법에 비해 좋은 성능을 보임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평균 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F1</a:t>
            </a:r>
            <a:r>
              <a:rPr lang="ko-KR" altLang="en-US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0.77)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정확도와 다르게 온라인 증강이 다양한 도메인에 대해 오프라인 증강보다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F1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점수는 월등히 높음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온라인 증강을 통해 다양한 도메인 학습했다 추측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일반화 및 증강 기법을 사용하지 않는 방법은 거의 학습이 잘되지 않았다는 것을 알 수 있음</a:t>
            </a:r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377186"/>
              </p:ext>
            </p:extLst>
          </p:nvPr>
        </p:nvGraphicFramePr>
        <p:xfrm>
          <a:off x="335360" y="3929306"/>
          <a:ext cx="11737304" cy="279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86">
                  <a:extLst>
                    <a:ext uri="{9D8B030D-6E8A-4147-A177-3AD203B41FA5}">
                      <a16:colId xmlns:a16="http://schemas.microsoft.com/office/drawing/2014/main" val="860462372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2778542910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720877056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2720712554"/>
                    </a:ext>
                  </a:extLst>
                </a:gridCol>
                <a:gridCol w="816091">
                  <a:extLst>
                    <a:ext uri="{9D8B030D-6E8A-4147-A177-3AD203B41FA5}">
                      <a16:colId xmlns:a16="http://schemas.microsoft.com/office/drawing/2014/main" val="2738641795"/>
                    </a:ext>
                  </a:extLst>
                </a:gridCol>
                <a:gridCol w="782487">
                  <a:extLst>
                    <a:ext uri="{9D8B030D-6E8A-4147-A177-3AD203B41FA5}">
                      <a16:colId xmlns:a16="http://schemas.microsoft.com/office/drawing/2014/main" val="483268837"/>
                    </a:ext>
                  </a:extLst>
                </a:gridCol>
                <a:gridCol w="1065718">
                  <a:extLst>
                    <a:ext uri="{9D8B030D-6E8A-4147-A177-3AD203B41FA5}">
                      <a16:colId xmlns:a16="http://schemas.microsoft.com/office/drawing/2014/main" val="4234861165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1737677585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3884183142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1554305534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1705139103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815060662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3827035929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3114099091"/>
                    </a:ext>
                  </a:extLst>
                </a:gridCol>
                <a:gridCol w="747083">
                  <a:extLst>
                    <a:ext uri="{9D8B030D-6E8A-4147-A177-3AD203B41FA5}">
                      <a16:colId xmlns:a16="http://schemas.microsoft.com/office/drawing/2014/main" val="3351400305"/>
                    </a:ext>
                  </a:extLst>
                </a:gridCol>
              </a:tblGrid>
              <a:tr h="39041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NoAug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Offline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Single-Source Domain Generalization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Domain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Augmentation</a:t>
                      </a:r>
                      <a:r>
                        <a:rPr lang="en-US" sz="11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(Proposed </a:t>
                      </a:r>
                      <a:r>
                        <a:rPr lang="en-US" sz="11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Framework)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ctr" fontAlgn="ctr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kern="1200" baseline="0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Total</a:t>
                      </a:r>
                      <a:endParaRPr lang="en-US" sz="1100" b="1" i="0" u="none" strike="noStrike" kern="1200" baseline="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63009"/>
                  </a:ext>
                </a:extLst>
              </a:tr>
              <a:tr h="41394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 Name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IBN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VREX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GroupDRO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IBN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MixStyle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VREX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DANN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922792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0.596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0.708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48774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Repeat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0.768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91006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Brightness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0.478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0.546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256843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0.738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0.716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93085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Cameraz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1" i="0" u="sng" strike="noStrike" kern="12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85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61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(11/13)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Confusion Matrix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비교</a:t>
            </a:r>
            <a:r>
              <a:rPr lang="en-US" altLang="ko-KR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(train data domain = test data domain)</a:t>
            </a:r>
            <a:r>
              <a:rPr lang="en-US" altLang="ko-KR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5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번의 반복 실험 중에서 모델의 정확도가 가장 높았던 모델에 대한 혼동 행렬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</a:t>
            </a:r>
            <a:r>
              <a:rPr lang="en-US" altLang="ko-KR" sz="1600" dirty="0" err="1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confustion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matrix)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‘repeat’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도메인만 예측을 진행했을 때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혼동 행렬들은 성능 차이가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조금씩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있지만 대부분 좋은 결과를 보이고 있음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정확도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: 0.92 / 0.86 / 0.94)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학습했던 도메인에 대해 예측을 진행할 경우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 및 방법에 관계 없이 좋은 예측을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할 수 있다는 사실을 알 수 있음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258508"/>
            <a:ext cx="3550846" cy="2721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7848" y="6156012"/>
            <a:ext cx="275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Online Aug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3262228"/>
            <a:ext cx="3624024" cy="27180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12224" y="6152439"/>
            <a:ext cx="362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Offline Aug &amp; Multi </a:t>
            </a:r>
            <a:r>
              <a:rPr lang="en-US" altLang="ko-KR" dirty="0"/>
              <a:t>DG(IBN-net)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7448" y="615243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Single DG(IBN-net)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5" y="3266657"/>
            <a:ext cx="3613355" cy="27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258673"/>
            <a:ext cx="3550846" cy="272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(12/13)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Confusion Matrix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비교</a:t>
            </a:r>
            <a:r>
              <a:rPr lang="en-US" altLang="ko-KR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(train data domain ≠ test data domain)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5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번의 반복 실험 중에서 모델의 정확도가 가장 높았던 모델에 대한 혼동 행렬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confustion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matrix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‘</a:t>
            </a:r>
            <a:r>
              <a:rPr lang="en-US" altLang="ko-KR" sz="1600" dirty="0" err="1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Lcondition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’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도메인만 예측을 진행했을 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앞선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‘repeat’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도메인과 비교해서 혼동 행렬들은 성능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차이가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더욱 </a:t>
            </a:r>
            <a:r>
              <a:rPr lang="ko-KR" altLang="en-US" sz="1600" dirty="0" err="1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심해짐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정확도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: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0.86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/ 0.85 / 0.93)</a:t>
            </a:r>
            <a:endParaRPr lang="ko-KR" altLang="en-US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일반화는 </a:t>
            </a:r>
            <a:r>
              <a:rPr lang="ko-KR" altLang="en-US" sz="16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제안하는 </a:t>
            </a:r>
            <a:r>
              <a:rPr lang="ko-KR" altLang="en-US" sz="16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</a:t>
            </a:r>
            <a:r>
              <a:rPr lang="en-US" altLang="ko-KR" sz="16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증강 프레임워크</a:t>
            </a:r>
            <a:r>
              <a:rPr lang="en-US" altLang="ko-KR" sz="16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가장 잘 일어난다는 것을 알 수 있음 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727848" y="6156012"/>
            <a:ext cx="275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Online Aug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2224" y="6152439"/>
            <a:ext cx="362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Offline Aug &amp; Multi </a:t>
            </a:r>
            <a:r>
              <a:rPr lang="en-US" altLang="ko-KR" dirty="0"/>
              <a:t>DG(IBN-net)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27448" y="615243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Single DG(IBN-net)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450" y="3258673"/>
            <a:ext cx="3615548" cy="27711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3188139"/>
            <a:ext cx="3714061" cy="27855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6" y="3258673"/>
            <a:ext cx="3487729" cy="26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실험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비교 검증 실험 및 결과 분석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en-US" altLang="ko-KR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13/13)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 결과 및 분석 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Confusion Matrix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비교</a:t>
            </a:r>
            <a:r>
              <a:rPr lang="en-US" altLang="ko-KR" sz="14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(Default Situation Best </a:t>
            </a:r>
            <a:r>
              <a:rPr lang="en-US" altLang="ko-KR" sz="14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Case vs </a:t>
            </a:r>
            <a:r>
              <a:rPr lang="en-US" altLang="ko-KR" sz="14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Proposed Framework </a:t>
            </a:r>
            <a:r>
              <a:rPr lang="en-US" altLang="ko-KR" sz="14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Best </a:t>
            </a:r>
            <a:r>
              <a:rPr lang="en-US" altLang="ko-KR" sz="14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Case</a:t>
            </a:r>
            <a:r>
              <a:rPr lang="en-US" altLang="ko-KR" sz="14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400" b="1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>
              <a:buNone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한정된 환경에서 수집한 인스턴스만 존재하는 기존 상황에서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제안하는 방법을 통해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성능을 비약적으로 상승        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정확도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: 0.75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→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0.91 / F1 : 0.55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→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0.88) 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3212976"/>
            <a:ext cx="4086185" cy="30646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3225189"/>
            <a:ext cx="4032448" cy="3052426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483932" y="4421259"/>
            <a:ext cx="1224136" cy="64807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7888" y="5137032"/>
            <a:ext cx="2128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Domain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Augmentation</a:t>
            </a:r>
            <a:endParaRPr lang="ko-KR" altLang="en-US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1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C053E1B2-E328-B1DB-61E5-7787CE8E3F03}"/>
              </a:ext>
            </a:extLst>
          </p:cNvPr>
          <p:cNvSpPr/>
          <p:nvPr/>
        </p:nvSpPr>
        <p:spPr>
          <a:xfrm>
            <a:off x="767408" y="4077072"/>
            <a:ext cx="8931563" cy="14746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서론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–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 비전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(Machine Vision)</a:t>
            </a:r>
          </a:p>
          <a:p>
            <a:pPr marL="0" lvl="0" indent="0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altLang="ko-KR" sz="16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기계에 인간이 가지고 있는 시각과 판단 기능을 부여하는 기술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사람의 시각 및 지각 기능을 하드웨어와 소프트웨어가 탑재된 시스템이 대신 처리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시스템의 구성 요소로 </a:t>
            </a:r>
            <a:r>
              <a:rPr lang="ko-KR" altLang="en-US" sz="16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검사물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조명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렌즈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카메라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프로세서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소프트웨어가 존재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00050" lvl="1" indent="0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0" indent="-285750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 비전 </a:t>
            </a:r>
            <a:r>
              <a:rPr lang="en-US" altLang="ko-KR" sz="2000" b="1" dirty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in </a:t>
            </a:r>
            <a:r>
              <a:rPr lang="ko-KR" altLang="en-US" sz="2000" b="1" dirty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제조 공정</a:t>
            </a:r>
            <a:endParaRPr lang="en-US" altLang="ko-KR" sz="2000" b="1" dirty="0">
              <a:solidFill>
                <a:srgbClr val="007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제품 품질과 전반적인 시스템 효율성을 개선하며 제조 라인의 처리량을 늘림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인건비를 절감하고 근로자가 더 높은 가치의 작업에 집중할 수 있도록 함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특히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딥러닝의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등장으로 비전 검사 능률이 크게 향상됨</a:t>
            </a:r>
          </a:p>
          <a:p>
            <a:pPr marL="685800" lvl="1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endParaRPr lang="en-US" altLang="ko-KR" sz="1600" b="1" dirty="0">
              <a:solidFill>
                <a:srgbClr val="007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685800" lvl="1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 defTabSz="91440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03566-B088-5F27-B4C6-D032699D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3789040"/>
            <a:ext cx="4020922" cy="233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3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(1/2)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1103024" cy="5356448"/>
          </a:xfrm>
        </p:spPr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발표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요약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제조 현장의 머신 비전은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제한된 환경의 데이터만 학습하여 다양한 환경에서 강건한 예측을 진행하는 </a:t>
            </a:r>
            <a:r>
              <a:rPr lang="ko-KR" altLang="en-US" sz="1600" dirty="0" err="1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모델이어야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함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제한된 제조 환경에서 보다 좋은 모델 개발을 위해 제한된 환경 데이터 셋을 증강하고 증강한 방법을 하나의 도메인으로 취급하는 </a:t>
            </a:r>
            <a:r>
              <a:rPr lang="en-US" altLang="ko-KR" sz="16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“</a:t>
            </a:r>
            <a:r>
              <a:rPr lang="ko-KR" altLang="en-US" sz="16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도메인 증강</a:t>
            </a:r>
            <a:r>
              <a:rPr lang="en-US" altLang="ko-KR" sz="16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(Domain Augmentation)</a:t>
            </a:r>
            <a:r>
              <a:rPr lang="en-US" altLang="ko-KR" sz="16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” </a:t>
            </a:r>
            <a:r>
              <a:rPr lang="ko-KR" altLang="en-US" sz="16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프레임워크 제안</a:t>
            </a:r>
            <a:r>
              <a:rPr lang="en-US" altLang="ko-KR" sz="16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6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실험을 통해 다음과 같은 사실을 알 수 있었음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증강을 도메인으로 취급하는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가상 도메인 증강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’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방식을 사용하여 </a:t>
            </a:r>
            <a:r>
              <a:rPr lang="ko-KR" altLang="en-US" sz="1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단일 소스 도메인 문제 상황을 다중 소스 도메인 문제 상황으로 </a:t>
            </a:r>
            <a:r>
              <a:rPr lang="ko-KR" altLang="en-US" sz="14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변환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할 수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있다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이미지 증강 기반 다중 소스 도메인 생성 및 일반화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은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기존 </a:t>
            </a:r>
            <a:r>
              <a:rPr lang="ko-KR" altLang="en-US" sz="1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뿐 아니라 처음 접하는 다양한 </a:t>
            </a:r>
            <a:r>
              <a:rPr lang="ko-KR" altLang="en-US" sz="14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또한 </a:t>
            </a:r>
            <a:r>
              <a:rPr lang="ko-KR" altLang="en-US" sz="1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좋은 성능을 </a:t>
            </a:r>
            <a:r>
              <a:rPr lang="ko-KR" altLang="en-US" sz="1400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보이는 강건한 모델을 학습할 수 있게 만들어 준다는 </a:t>
            </a:r>
            <a:r>
              <a:rPr lang="ko-KR" altLang="en-US" sz="1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것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알 수 있다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제안하는 프레임워크는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Domainbed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혹은 도메인 일반화에 분야에서의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SOTA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등 최신의 다중 소스 도메인 일반화 방법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(method)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를 사용할 수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있으며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장점을 가지고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8166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(2/2)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추후 연구</a:t>
            </a:r>
            <a:endParaRPr lang="en-US" altLang="ko-KR" sz="20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증강 모델</a:t>
            </a:r>
            <a:endParaRPr lang="en-US" altLang="ko-KR" sz="16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증강을 생성 모델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Conditional-GAN</a:t>
            </a:r>
            <a:r>
              <a:rPr lang="en-US" altLang="ko-KR" sz="14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[20]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Diffusion</a:t>
            </a:r>
            <a:r>
              <a:rPr lang="en-US" altLang="ko-KR" sz="14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[21]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이용해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보다 세밀하고 다양한 좋은 품질의 이미지를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ko-KR" altLang="en-US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1" indent="0">
              <a:buNone/>
            </a:pPr>
            <a:endParaRPr lang="en-US" altLang="ko-KR" sz="16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VLP Model &amp; Prompt Engineering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최근 연구에서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VLP(Vision-Language </a:t>
            </a:r>
            <a:r>
              <a:rPr lang="en-US" altLang="ko-KR" sz="14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Pretrained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모델이 </a:t>
            </a:r>
            <a:r>
              <a:rPr lang="ko-KR" altLang="en-US" sz="14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멀티모달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데이터에서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분류 및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Zero / Few shot learning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탁월한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성능을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보임</a:t>
            </a:r>
            <a:r>
              <a:rPr lang="en-US" altLang="ko-KR" sz="14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[22]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일반화 문제에서도 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VLP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모델을 활용하고자 하는 연구가 진행되고 있음</a:t>
            </a:r>
            <a:r>
              <a:rPr lang="en-US" altLang="ko-KR" sz="14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[23]</a:t>
            </a:r>
            <a:endParaRPr lang="en-US" altLang="ko-KR" sz="1400" baseline="300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/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텍스트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프롬프트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(Ex,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어떠한 증강 기법이 사용 됐는지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어떠한 상황에서 관측된 이미지인지 등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통해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정보 및 증강 정보를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제공한다면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보다 강건한 불량 검출 모델을 학습할 수 있을 것이라 예상</a:t>
            </a: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92056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  <a:cs typeface="+mn-cs"/>
              </a:rPr>
              <a:t>출처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+mj-lt"/>
              <a:buAutoNum type="arabicParenR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Shorten, C., &amp;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Khoshgoftaar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T. M. (2019). A survey on image data augmentation for deep learning. Journal of big data, 6(1), 1-48.</a:t>
            </a:r>
          </a:p>
          <a:p>
            <a:pPr lvl="1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Tang, Z., Gao, Y.,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Karlinsky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L.,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Sattigeri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P.,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Feris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R., &amp; Metaxas, D. (2020).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OnlineAugment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: Online data augmentation with less domain knowledge. In Computer Vision–ECCV 2020: 16th European Conference, Glasgow, UK, August 23–28, 2020, Proceedings, Part VII 16 (pp. 313-329). Springer International Publishing.</a:t>
            </a:r>
          </a:p>
          <a:p>
            <a:pPr lvl="1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Zhou, K., Liu, Z.,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Qiao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Y., Xiang, T., &amp; Loy, C. C. (2021). Domain generalization in vision: A survey.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arXiv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preprint arXiv:2103.02503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.</a:t>
            </a:r>
          </a:p>
          <a:p>
            <a:pPr lvl="1">
              <a:buFont typeface="+mj-lt"/>
              <a:buAutoNum type="arabicParenR"/>
            </a:pP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Zhou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K., Yang, Y.,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Qiao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Y., &amp; Xiang, T. Domain Generalization with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MixStyle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. In International Conference on Learning Representations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.</a:t>
            </a:r>
          </a:p>
          <a:p>
            <a:pPr lvl="1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K. Zhou, Y. Yang, T.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Hospedales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and T. Xiang, “Learning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to generate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novel domains for domain generalization,” in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ECCV, 2020.</a:t>
            </a:r>
          </a:p>
          <a:p>
            <a:pPr lvl="1">
              <a:buFont typeface="+mj-lt"/>
              <a:buAutoNum type="arabicParenR"/>
            </a:pP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S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. Shankar, V.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Piratla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S.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Chakrabarti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S. Chaudhuri, P. </a:t>
            </a:r>
            <a:r>
              <a:rPr lang="en-US" altLang="ko-KR" sz="1200" dirty="0" err="1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Jyothi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and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S.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Sarawagi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“Generalizing across domains via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cross-gradient training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,” in ICLR, 2018</a:t>
            </a: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Vedantam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R., Lopez-Paz, D., &amp; Schwab, D. J. (2021). An empirical investigation of domain generalization with empirical risk minimizers. Advances in Neural Information Processing Systems, 34, 28131-28143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.</a:t>
            </a:r>
          </a:p>
          <a:p>
            <a:pPr lvl="1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Zhou, K., Yang, Y.,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Qiao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Y., &amp; Xiang, T. (2021). Domain adaptive ensemble learning. IEEE Transactions on Image Processing, 30, 8008-8018.</a:t>
            </a:r>
          </a:p>
          <a:p>
            <a:pPr lvl="1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Li, B., Shen, Y., Wang, Y., Zhu, W., Li, D.,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Keutzer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K., &amp; Zhao, H. (2022, June). Invariant information bottleneck for domain generalization. In Proceedings of the AAAI Conference on Artificial Intelligence (Vol. 36, No. 7, pp. 7399-7407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).</a:t>
            </a:r>
          </a:p>
          <a:p>
            <a:pPr lvl="1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Pan, X., Luo, P., Shi, J., &amp; Tang, X. (2018). Two at once: Enhancing learning and generalization capacities via ibn-net. In Proceedings of the European Conference on Computer Vision (ECCV) (pp. 464-479).</a:t>
            </a:r>
          </a:p>
          <a:p>
            <a:pPr lvl="1">
              <a:buFont typeface="+mj-lt"/>
              <a:buAutoNum type="arabicParenR"/>
            </a:pP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endParaRPr lang="en-US" altLang="ko-KR" sz="12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arenR"/>
              <a:defRPr/>
            </a:pPr>
            <a:endParaRPr lang="ko-KR" altLang="en-US" sz="1200" dirty="0"/>
          </a:p>
          <a:p>
            <a:pPr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 typeface="+mj-lt"/>
              <a:buAutoNum type="arabicParenR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742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  <a:cs typeface="+mn-cs"/>
              </a:rPr>
              <a:t>출처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 smtClean="0"/>
              <a:t>Sagawa, S., </a:t>
            </a:r>
            <a:r>
              <a:rPr lang="en-US" altLang="ko-KR" sz="1200" dirty="0" err="1" smtClean="0"/>
              <a:t>Koh</a:t>
            </a:r>
            <a:r>
              <a:rPr lang="en-US" altLang="ko-KR" sz="1200" dirty="0" smtClean="0"/>
              <a:t>, P. W., Hashimoto, T. B., &amp; Liang, P. (2019). </a:t>
            </a:r>
            <a:r>
              <a:rPr lang="en-US" altLang="ko-KR" sz="1200" dirty="0" err="1" smtClean="0"/>
              <a:t>Distributionally</a:t>
            </a:r>
            <a:r>
              <a:rPr lang="en-US" altLang="ko-KR" sz="1200" dirty="0" smtClean="0"/>
              <a:t> robust neural networks for group shifts: On the importance of regularization for worst-case generalization. </a:t>
            </a:r>
            <a:r>
              <a:rPr lang="en-US" altLang="ko-KR" sz="1200" dirty="0" err="1" smtClean="0"/>
              <a:t>arXiv</a:t>
            </a:r>
            <a:r>
              <a:rPr lang="en-US" altLang="ko-KR" sz="1200" dirty="0" smtClean="0"/>
              <a:t> preprint arXiv:1911.08731.</a:t>
            </a:r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200" dirty="0" smtClean="0"/>
          </a:p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 smtClean="0"/>
              <a:t>Krueger, D., Caballero, E., Jacobsen, J. H., Zhang, A., </a:t>
            </a:r>
            <a:r>
              <a:rPr lang="en-US" altLang="ko-KR" sz="1200" dirty="0" err="1" smtClean="0"/>
              <a:t>Binas</a:t>
            </a:r>
            <a:r>
              <a:rPr lang="en-US" altLang="ko-KR" sz="1200" dirty="0" smtClean="0"/>
              <a:t>, J., Zhang, D., ... &amp; </a:t>
            </a:r>
            <a:r>
              <a:rPr lang="en-US" altLang="ko-KR" sz="1200" dirty="0" err="1" smtClean="0"/>
              <a:t>Courville</a:t>
            </a:r>
            <a:r>
              <a:rPr lang="en-US" altLang="ko-KR" sz="1200" dirty="0" smtClean="0"/>
              <a:t>, A. (2021, July). Out-of-distribution generalization via risk extrapolation (rex). In International Conference on Machine Learning (pp. 5815-5826). PMLR.</a:t>
            </a:r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200" dirty="0"/>
          </a:p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/>
              <a:t>Sun, B., &amp; </a:t>
            </a:r>
            <a:r>
              <a:rPr lang="en-US" altLang="ko-KR" sz="1200" dirty="0" err="1"/>
              <a:t>Saenko</a:t>
            </a:r>
            <a:r>
              <a:rPr lang="en-US" altLang="ko-KR" sz="1200" dirty="0"/>
              <a:t>, K. (2016). Deep coral: Correlation alignment for deep domain adaptation. In Computer Vision–ECCV 2016 Workshops: Amsterdam, The Netherlands, October 8-10 and 15-16, 2016, Proceedings, Part III 14 (pp. 443-450). Springer International Publishing.</a:t>
            </a:r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200" dirty="0"/>
          </a:p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 err="1"/>
              <a:t>Ganin</a:t>
            </a:r>
            <a:r>
              <a:rPr lang="en-US" altLang="ko-KR" sz="1200" dirty="0"/>
              <a:t>, Y., </a:t>
            </a:r>
            <a:r>
              <a:rPr lang="en-US" altLang="ko-KR" sz="1200" dirty="0" err="1"/>
              <a:t>Ustinova</a:t>
            </a:r>
            <a:r>
              <a:rPr lang="en-US" altLang="ko-KR" sz="1200" dirty="0"/>
              <a:t>, E., </a:t>
            </a:r>
            <a:r>
              <a:rPr lang="en-US" altLang="ko-KR" sz="1200" dirty="0" err="1"/>
              <a:t>Ajakan</a:t>
            </a:r>
            <a:r>
              <a:rPr lang="en-US" altLang="ko-KR" sz="1200" dirty="0"/>
              <a:t>, H., </a:t>
            </a:r>
            <a:r>
              <a:rPr lang="en-US" altLang="ko-KR" sz="1200" dirty="0" err="1"/>
              <a:t>Germain</a:t>
            </a:r>
            <a:r>
              <a:rPr lang="en-US" altLang="ko-KR" sz="1200" dirty="0"/>
              <a:t>, P., </a:t>
            </a:r>
            <a:r>
              <a:rPr lang="en-US" altLang="ko-KR" sz="1200" dirty="0" err="1"/>
              <a:t>Larochelle</a:t>
            </a:r>
            <a:r>
              <a:rPr lang="en-US" altLang="ko-KR" sz="1200" dirty="0"/>
              <a:t>, H., </a:t>
            </a:r>
            <a:r>
              <a:rPr lang="en-US" altLang="ko-KR" sz="1200" dirty="0" err="1"/>
              <a:t>Laviolette</a:t>
            </a:r>
            <a:r>
              <a:rPr lang="en-US" altLang="ko-KR" sz="1200" dirty="0"/>
              <a:t>, F., ... &amp; </a:t>
            </a:r>
            <a:r>
              <a:rPr lang="en-US" altLang="ko-KR" sz="1200" dirty="0" err="1"/>
              <a:t>Lempitsky</a:t>
            </a:r>
            <a:r>
              <a:rPr lang="en-US" altLang="ko-KR" sz="1200" dirty="0"/>
              <a:t>, V. (2016). Domain-adversarial training of neural networks. The journal of machine learning research, 17(1), 2096-2030.</a:t>
            </a:r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200" dirty="0"/>
          </a:p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/>
              <a:t>Long, M., Cao, Y., Wang, J., &amp; Jordan, M. (2015, June). Learning transferable features with deep adaptation networks. In International conference on machine learning (pp. 97-105). PMLR</a:t>
            </a:r>
            <a:r>
              <a:rPr lang="en-US" altLang="ko-KR" sz="1200" dirty="0" smtClean="0"/>
              <a:t>.</a:t>
            </a:r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200" dirty="0"/>
          </a:p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/>
              <a:t>Dan </a:t>
            </a:r>
            <a:r>
              <a:rPr lang="en-US" altLang="ko-KR" sz="1200" dirty="0" err="1"/>
              <a:t>Hendrycks</a:t>
            </a:r>
            <a:r>
              <a:rPr lang="en-US" altLang="ko-KR" sz="1200" dirty="0"/>
              <a:t>, Steven </a:t>
            </a:r>
            <a:r>
              <a:rPr lang="en-US" altLang="ko-KR" sz="1200" dirty="0" err="1"/>
              <a:t>Basart</a:t>
            </a:r>
            <a:r>
              <a:rPr lang="en-US" altLang="ko-KR" sz="1200" dirty="0"/>
              <a:t>, Norman Mu, </a:t>
            </a:r>
            <a:r>
              <a:rPr lang="en-US" altLang="ko-KR" sz="1200" dirty="0" err="1"/>
              <a:t>Saurav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Kadavath</a:t>
            </a:r>
            <a:r>
              <a:rPr lang="en-US" altLang="ko-KR" sz="1200" dirty="0"/>
              <a:t>, Frank Wang, Evan </a:t>
            </a:r>
            <a:r>
              <a:rPr lang="en-US" altLang="ko-KR" sz="1200" dirty="0" err="1"/>
              <a:t>Dorundo</a:t>
            </a:r>
            <a:r>
              <a:rPr lang="en-US" altLang="ko-KR" sz="1200" dirty="0"/>
              <a:t>, Rahul Desai, Tyler Zhu, </a:t>
            </a:r>
            <a:r>
              <a:rPr lang="en-US" altLang="ko-KR" sz="1200" dirty="0" err="1"/>
              <a:t>Samyak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Parajuli</a:t>
            </a:r>
            <a:r>
              <a:rPr lang="en-US" altLang="ko-KR" sz="1200" dirty="0"/>
              <a:t>, Mike </a:t>
            </a:r>
            <a:r>
              <a:rPr lang="en-US" altLang="ko-KR" sz="1200" dirty="0" err="1"/>
              <a:t>Guo</a:t>
            </a:r>
            <a:r>
              <a:rPr lang="en-US" altLang="ko-KR" sz="1200" dirty="0"/>
              <a:t>, Dawn Song, Jacob Steinhardt, and Justin Gilmer. The many faces of robustness: A critical analysis of out-of-distribution generalization. In ICCV, 2021. 2, 7, </a:t>
            </a:r>
            <a:r>
              <a:rPr lang="en-US" altLang="ko-KR" sz="1200" dirty="0" smtClean="0"/>
              <a:t>18</a:t>
            </a:r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200" dirty="0"/>
          </a:p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/>
              <a:t>Tian, J., Zhang, J., Li, W., &amp; Xu, D. (2021). VDM-DA: Virtual domain modeling for source data-free domain adaptation. IEEE Transactions on Circuits and Systems for Video Technology, 32(6), 3749-3760.</a:t>
            </a:r>
            <a:endParaRPr lang="en-US" altLang="ko-KR" sz="1200" dirty="0" smtClean="0"/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200" dirty="0"/>
          </a:p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 smtClean="0"/>
              <a:t>https</a:t>
            </a:r>
            <a:r>
              <a:rPr lang="en-US" altLang="ko-KR" sz="1200" dirty="0"/>
              <a:t>://</a:t>
            </a:r>
            <a:r>
              <a:rPr lang="en-US" altLang="ko-KR" sz="1200" dirty="0" smtClean="0"/>
              <a:t>imgaug.readthedocs.io/en/latest/index.html</a:t>
            </a:r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200" dirty="0"/>
          </a:p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 err="1" smtClean="0"/>
              <a:t>Seow</a:t>
            </a:r>
            <a:r>
              <a:rPr lang="en-US" altLang="ko-KR" sz="1200" dirty="0"/>
              <a:t>, M. J., &amp; </a:t>
            </a:r>
            <a:r>
              <a:rPr lang="en-US" altLang="ko-KR" sz="1200" dirty="0" err="1"/>
              <a:t>Asari</a:t>
            </a:r>
            <a:r>
              <a:rPr lang="en-US" altLang="ko-KR" sz="1200" dirty="0"/>
              <a:t>, V. K. (2006). Ratio rule and homomorphic filter for enhancement of digital </a:t>
            </a:r>
            <a:r>
              <a:rPr lang="en-US" altLang="ko-KR" sz="1200" dirty="0" err="1"/>
              <a:t>colour</a:t>
            </a:r>
            <a:r>
              <a:rPr lang="en-US" altLang="ko-KR" sz="1200" dirty="0"/>
              <a:t> image. </a:t>
            </a:r>
            <a:r>
              <a:rPr lang="en-US" altLang="ko-KR" sz="1200" dirty="0" err="1"/>
              <a:t>Neurocomputing</a:t>
            </a:r>
            <a:r>
              <a:rPr lang="en-US" altLang="ko-KR" sz="1200" dirty="0"/>
              <a:t>, 69(7-9), 954-958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marL="685800" lvl="1" indent="-228600">
              <a:buFont typeface="+mj-lt"/>
              <a:buAutoNum type="arabicParenR" startAt="11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Mirza, M., &amp;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Osindero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S. (2014). Conditional generative adversarial nets.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arXiv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preprint arXiv:1411.1784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buFont typeface="+mj-lt"/>
              <a:buAutoNum type="arabicParenR" startAt="11"/>
            </a:pP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 typeface="+mj-lt"/>
              <a:buAutoNum type="arabicParenR" startAt="11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5443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  <a:cs typeface="+mn-cs"/>
              </a:rPr>
              <a:t>출처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arenR" startAt="21"/>
            </a:pP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Ho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J., Jain, A., &amp;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Abbeel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P. (2020).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Denoising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diffusion probabilistic models. Advances in Neural Information Processing Systems, 33, 6840-6851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.</a:t>
            </a:r>
          </a:p>
          <a:p>
            <a:pPr marL="685800" lvl="1" indent="-228600">
              <a:buFont typeface="+mj-lt"/>
              <a:buAutoNum type="arabicParenR" startAt="21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marL="685800" lvl="1" indent="-228600">
              <a:buFont typeface="+mj-lt"/>
              <a:buAutoNum type="arabicParenR" startAt="21"/>
            </a:pPr>
            <a:r>
              <a:rPr lang="en-US" altLang="ko-KR" sz="12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Radford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A., Kim, J. W.,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Hallacy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C., Ramesh, A., Goh, G., Agarwal, S., ... &amp;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Sutskever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I. (2021, July). Learning transferable visual models from natural language supervision. In International conference on machine learning (pp. 8748-8763). PMLR.</a:t>
            </a:r>
          </a:p>
          <a:p>
            <a:pPr marL="685800" lvl="1" indent="-228600">
              <a:buFont typeface="+mj-lt"/>
              <a:buAutoNum type="arabicParenR" startAt="21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marL="685800" lvl="1" indent="-228600">
              <a:buFont typeface="+mj-lt"/>
              <a:buAutoNum type="arabicParenR" startAt="21"/>
            </a:pP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Vidit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V.,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Engilberge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 M., &amp; Salzmann, M. (2023). CLIP the Gap: A Single Domain Generalization Approach for Object Detection. </a:t>
            </a: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arXiv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preprint arXiv:2301.05499.</a:t>
            </a:r>
          </a:p>
          <a:p>
            <a:pPr marL="685800" lvl="1" indent="-228600">
              <a:buFont typeface="+mj-lt"/>
              <a:buAutoNum type="arabicParenR" startAt="21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marL="685800" lvl="1" indent="-228600">
              <a:buFont typeface="+mj-lt"/>
              <a:buAutoNum type="arabicParenR" startAt="21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 startAt="21"/>
            </a:pP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+mj-lt"/>
              <a:buAutoNum type="arabicParenR" startAt="21"/>
            </a:pP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arenR" startAt="21"/>
              <a:defRPr/>
            </a:pPr>
            <a:endParaRPr lang="ko-KR" altLang="en-US" sz="1200" dirty="0"/>
          </a:p>
          <a:p>
            <a:pPr>
              <a:buFont typeface="+mj-lt"/>
              <a:buAutoNum type="arabicParenR" startAt="21"/>
            </a:pP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buFont typeface="+mj-lt"/>
              <a:buAutoNum type="arabicParenR" startAt="21"/>
            </a:pP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buFont typeface="+mj-lt"/>
              <a:buAutoNum type="arabicParenR" startAt="21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7521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서론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–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</a:t>
            </a:r>
            <a:r>
              <a:rPr lang="ko-KR" altLang="en-US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동기</a:t>
            </a:r>
            <a:endParaRPr lang="ko-KR" altLang="en-US" sz="3200" b="1" dirty="0">
              <a:solidFill>
                <a:prstClr val="black"/>
              </a:solidFill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문제점 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 비전 성능은 조명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각도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장애물 등 환경에서의 다양한 변수에 영향을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받음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제조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현장에서 각 생산 라인에서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불량 검출을 위해 촬영하는 환경은 조명의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						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세기와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종류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카메라의 위치와 각도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장애물의 존재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등으로 인해 미세하게 다름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생산 라인에서 촬영된 이미지들이 </a:t>
            </a:r>
            <a:r>
              <a:rPr lang="ko-KR" altLang="en-US" sz="1500" b="1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생산 </a:t>
            </a:r>
            <a:r>
              <a:rPr lang="ko-KR" altLang="en-US" sz="1500" b="1" dirty="0" err="1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라인마다</a:t>
            </a:r>
            <a:r>
              <a:rPr lang="ko-KR" altLang="en-US" sz="1500" b="1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각자 다른 </a:t>
            </a:r>
            <a:r>
              <a:rPr lang="ko-KR" altLang="en-US" sz="15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도메인을 </a:t>
            </a:r>
            <a:r>
              <a:rPr lang="ko-KR" altLang="en-US" sz="1500" b="1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가짐</a:t>
            </a:r>
            <a:endParaRPr lang="en-US" altLang="ko-KR" sz="1500" b="1" dirty="0" smtClean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실제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현장에서는 몇 개의 생산 라인에서 수집한 인스턴스만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가지고 있는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경우가 대부분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딥러닝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기반의 머신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비전은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훈련 단계에서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학습한 인스턴스와 다른 환경에서 수집한                                                       인스턴스가 들어올 경우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</a:t>
            </a:r>
            <a:r>
              <a:rPr lang="ko-KR" altLang="en-US" sz="16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변화</a:t>
            </a:r>
            <a:r>
              <a:rPr lang="en-US" altLang="ko-KR" sz="16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(domain shift)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인해 성능 저하가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발생</a:t>
            </a: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라인에서 수집한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인스턴스 추가적인 </a:t>
            </a:r>
            <a:r>
              <a:rPr lang="ko-KR" altLang="en-US" sz="1600" dirty="0" err="1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라벨링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촬영 환경 하드웨어 표준화 등                                                                          다양한 해결책을 모색했지만 상당한 비용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부담이라는 큰 단점이 존재</a:t>
            </a:r>
            <a:endParaRPr lang="ko-KR" altLang="en-US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035167"/>
            <a:ext cx="5412112" cy="45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서론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–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</a:t>
            </a:r>
            <a:r>
              <a:rPr lang="ko-KR" altLang="en-US" sz="24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동기</a:t>
            </a:r>
            <a:endParaRPr lang="ko-KR" altLang="en-US" sz="3200" b="1" dirty="0">
              <a:solidFill>
                <a:prstClr val="black"/>
              </a:solidFill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문제점 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 비전 성능은 조명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각도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장애물 등 환경에서의 다양한 변수에 영향을 </a:t>
            </a:r>
            <a:r>
              <a:rPr lang="ko-KR" altLang="en-US" sz="2000" b="1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받음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제조 현장에서 생산품들은 다양한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생산 라인에서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생성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이때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라인에서 불량 검출을 위해 촬영하는 환경은 미세하게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다름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결과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 비전 모델에 학습한 데이터와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											                  </a:t>
            </a:r>
            <a:r>
              <a:rPr lang="ko-KR" altLang="en-US" sz="1600" b="1" dirty="0" smtClean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</a:t>
            </a:r>
            <a:r>
              <a:rPr lang="ko-KR" altLang="en-US" sz="16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환경의 데이터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 들어와 불량 검출 성능이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감소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라인 마다 머신 비전을 구축해 문제를 해결할 수 있지만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                                                                                                      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학습에 필요한 데이터 셋을 </a:t>
            </a:r>
            <a:r>
              <a:rPr lang="ko-KR" altLang="en-US" sz="1600" b="1" dirty="0" err="1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라벨링</a:t>
            </a:r>
            <a:r>
              <a:rPr lang="ko-KR" altLang="en-US" sz="16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하는데 많은 비용을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필요</a:t>
            </a:r>
            <a:endParaRPr lang="ko-KR" altLang="en-US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762844"/>
            <a:ext cx="5641212" cy="47553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6688" y="-122014"/>
            <a:ext cx="12385376" cy="7079406"/>
          </a:xfrm>
          <a:prstGeom prst="rect">
            <a:avLst/>
          </a:prstGeom>
          <a:solidFill>
            <a:schemeClr val="bg1">
              <a:lumMod val="65000"/>
              <a:alpha val="83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39415" y="2859313"/>
            <a:ext cx="1087320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최종 목</a:t>
            </a:r>
            <a:r>
              <a:rPr lang="ko-KR" alt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적 </a:t>
            </a:r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ko-KR" altLang="en-US" sz="28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일부 </a:t>
            </a:r>
            <a:r>
              <a:rPr lang="ko-KR" altLang="en-US" sz="28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환경</a:t>
            </a:r>
            <a:r>
              <a:rPr lang="ko-KR" alt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에서 관측된 한정적인 인스턴스를 </a:t>
            </a:r>
            <a:r>
              <a:rPr lang="ko-KR" alt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활용해                              </a:t>
            </a:r>
            <a:r>
              <a:rPr lang="ko-KR" altLang="en-US" sz="28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다양한 환경</a:t>
            </a:r>
            <a:r>
              <a:rPr lang="ko-KR" alt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에서</a:t>
            </a:r>
            <a:r>
              <a:rPr lang="ko-KR" altLang="en-US" sz="28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강건한 성능</a:t>
            </a:r>
            <a:r>
              <a:rPr lang="ko-KR" alt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을 지닌 머신 비전 개발</a:t>
            </a:r>
          </a:p>
          <a:p>
            <a:pPr algn="ctr"/>
            <a:r>
              <a:rPr lang="en-US" altLang="ko-KR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en-US" altLang="ko-K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1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사전 연구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이미지 증강</a:t>
            </a:r>
            <a:r>
              <a:rPr lang="en-US" altLang="ko-KR" sz="2400" b="1" baseline="30000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[1]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(1/2)</a:t>
            </a:r>
            <a:r>
              <a:rPr lang="en-US" altLang="ko-KR" sz="2400" b="1" baseline="30000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 증강 목적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훈련 데이터 셋의 다양성을 증가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모델의 </a:t>
            </a:r>
            <a:r>
              <a:rPr lang="ko-KR" altLang="en-US" sz="16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과적합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(overfitting)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줄이기 위해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지식 및 증강 모델을 사용하지 않으면서 단순 이미지 조작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(manipulate)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방법 예시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기하학적 변환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(Geometric transformations):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이미지를 회전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확대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축소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이동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반전 등 다양한 방식으로 변환하여 새로운 이미지를 생성 </a:t>
            </a:r>
            <a:endParaRPr lang="en-US" altLang="ko-KR" sz="15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색상 변환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(Color transformations):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이미지의 색상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명암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밝기 등을 변화시켜 </a:t>
            </a:r>
            <a:r>
              <a:rPr lang="ko-KR" altLang="en-US" sz="15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셋의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다양성을 증가 </a:t>
            </a:r>
            <a:endParaRPr lang="en-US" altLang="ko-KR" sz="15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노이즈 추가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(Adding noise):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이미지에 </a:t>
            </a:r>
            <a:r>
              <a:rPr lang="ko-KR" altLang="en-US" sz="15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랜덤한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노이즈를 추가하여 모델이 노이즈에 </a:t>
            </a:r>
            <a:r>
              <a:rPr lang="ko-KR" altLang="en-US" sz="15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강건한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특성을 학습</a:t>
            </a:r>
            <a:endParaRPr lang="en-US" altLang="ko-KR" sz="15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5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필터링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(Filtering): </a:t>
            </a:r>
            <a:r>
              <a:rPr lang="ko-KR" altLang="en-US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이미지에 다양한 필터를 적용하여 새로운 이미지를 생성</a:t>
            </a:r>
            <a:r>
              <a:rPr lang="en-US" altLang="ko-KR" sz="15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en-US" altLang="ko-KR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Ex) </a:t>
            </a:r>
            <a:r>
              <a:rPr lang="ko-KR" altLang="en-US" sz="12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가우시안</a:t>
            </a:r>
            <a:r>
              <a:rPr lang="ko-KR" altLang="en-US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블러</a:t>
            </a:r>
            <a:r>
              <a:rPr lang="en-US" altLang="ko-KR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(Gaussian blur), </a:t>
            </a:r>
            <a:r>
              <a:rPr lang="ko-KR" altLang="en-US" sz="1200" dirty="0" err="1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라플라시안</a:t>
            </a:r>
            <a:r>
              <a:rPr lang="ko-KR" altLang="en-US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필터</a:t>
            </a:r>
            <a:r>
              <a:rPr lang="en-US" altLang="ko-KR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(Laplacian </a:t>
            </a:r>
            <a:r>
              <a:rPr lang="en-US" altLang="ko-KR" sz="12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filters) </a:t>
            </a:r>
            <a:r>
              <a:rPr lang="ko-KR" altLang="en-US" sz="12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등의 효과를 사용</a:t>
            </a:r>
            <a:endParaRPr lang="en-US" altLang="ko-KR" sz="12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249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사전 연구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이미지 증강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(2/2)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증강 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vs </a:t>
            </a: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온라인 증강</a:t>
            </a:r>
            <a:endParaRPr lang="en-US" altLang="ko-KR" sz="20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증강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(Offline Augmentation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증강된 이미지를 학습 전에 생성 및 저장한 뒤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학습에서 사용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모델을 학습하는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시간이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상대적으로 적게 걸림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셋을 저장할 공간이 더 많이 필요 </a:t>
            </a:r>
            <a:r>
              <a:rPr lang="en-US" altLang="ko-KR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&amp;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셋의 다양성이 온라인 증강에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비해 상대적으로 적음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온라인 증강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(Online Augmentation)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각 학습 배치에 대해 증강된 이미지가 동적으로 생성  → 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셋의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다양성 증가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실시간으로 이미지가 증강하기에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오프라인 증강</a:t>
            </a:r>
            <a:r>
              <a:rPr lang="en-US" altLang="ko-KR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보다 다양한 분포의 이미지 생성 가능</a:t>
            </a:r>
            <a:endParaRPr lang="en-US" altLang="ko-KR" sz="14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일반적으로 </a:t>
            </a:r>
            <a:r>
              <a:rPr lang="ko-KR" altLang="en-US" sz="14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온라인 증강을 </a:t>
            </a:r>
            <a:r>
              <a:rPr lang="ko-KR" altLang="en-US" sz="14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사용하는 것이 더 좋다는 연구 결과 존재</a:t>
            </a:r>
            <a:r>
              <a:rPr lang="en-US" altLang="ko-KR" sz="1400" baseline="300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[2]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61995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사전 연구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도메인 일반화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(1/2)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일반화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(Domain Generalization)</a:t>
            </a:r>
            <a:endParaRPr lang="en-US" altLang="ko-KR" sz="2000" b="1" baseline="300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Independent, Identical Distribution (I.I.D) :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어떤 랜덤 확률 변수 집합이 있을 때 각각의 랜덤 확률변수들은 독립적이면서 동일한 분포를 가지는 상황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Out of 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Distribution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(OOD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)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 데이터의 분포와 검증 데이터의 분포가 다른 상황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기존의 학습 방법은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IID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상황을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가정하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데이터간의 가장 큰 공통 특징을 가지고 학습 및 추론을 하기 때문에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학습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데이터와 다른 분포의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데이터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OOD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를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테스트할 경우 모델의 성능이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떨어짐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Domain Generalization :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훈련 데이터와 테스트 데이터의 도메인 변화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(Domain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shift)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완화할 수 있는 </a:t>
            </a:r>
            <a:r>
              <a:rPr lang="ko-KR" altLang="en-US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정규화</a:t>
            </a:r>
            <a:r>
              <a:rPr lang="en-US" altLang="ko-KR" sz="16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된 기법을 고안하는 분야</a:t>
            </a: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3392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사전 연구 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도메인 일반화</a:t>
            </a:r>
            <a:r>
              <a:rPr lang="en-US" altLang="ko-KR" sz="24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(2/2)</a:t>
            </a:r>
            <a:endParaRPr lang="ko-KR" altLang="en-US" sz="2400" b="1" dirty="0">
              <a:solidFill>
                <a:prstClr val="black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19600"/>
            <a:ext cx="11582400" cy="5356448"/>
          </a:xfrm>
        </p:spPr>
        <p:txBody>
          <a:bodyPr/>
          <a:lstStyle/>
          <a:p>
            <a:pPr marL="0" lvl="0" indent="0">
              <a:buNone/>
            </a:pPr>
            <a:r>
              <a:rPr lang="ko-KR" altLang="en-US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일반화</a:t>
            </a:r>
            <a:r>
              <a:rPr lang="en-US" altLang="ko-KR" sz="2000" b="1" dirty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(Domain Generalization)</a:t>
            </a:r>
            <a:endParaRPr lang="en-US" altLang="ko-KR" sz="2000" b="1" baseline="300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학습에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사용하는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도메인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Source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의 개수에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따라 단일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(Single) /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다중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(Multi)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소스 도메인 일반화로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나뉨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다중 소스 도메인 상황에서 사용하는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몇몇의 방법들은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단일 소스 도메인 상황에서 그대로 사용할 수 있음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일반적으로 단일 소스 도메인 일반화 문제는 다중 소스 도메인 일반화 문제보다 어려운 상황</a:t>
            </a:r>
            <a:endParaRPr lang="en-US" altLang="ko-KR" sz="1600" dirty="0" smtClean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Noto Sans KR" panose="020B0500000000000000" pitchFamily="34" charset="-127"/>
              </a:rPr>
              <a:t>도메인 일반화 방법에 대한 종류 및 대표적인 방법은 다음과 같음</a:t>
            </a:r>
            <a:r>
              <a:rPr lang="en-US" altLang="ko-KR" sz="1600" b="1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[3</a:t>
            </a:r>
            <a:r>
              <a:rPr lang="en-US" altLang="ko-KR" sz="1600" baseline="30000" dirty="0" smtClean="0">
                <a:solidFill>
                  <a:prstClr val="black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]               </a:t>
            </a:r>
            <a:r>
              <a:rPr lang="en-US" altLang="ko-KR" sz="1100" dirty="0" smtClean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※</a:t>
            </a:r>
            <a:r>
              <a:rPr lang="ko-KR" altLang="en-US" sz="1100" dirty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파란색은 단일 소스 도메인 상황에서도 사용할 수 있는 </a:t>
            </a:r>
            <a:r>
              <a:rPr lang="ko-KR" altLang="en-US" sz="1100" dirty="0" smtClean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도메인 </a:t>
            </a:r>
            <a:r>
              <a:rPr lang="ko-KR" altLang="en-US" sz="1100" dirty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일반화 방법 </a:t>
            </a:r>
            <a:endParaRPr lang="en-US" altLang="ko-KR" sz="1100" dirty="0">
              <a:solidFill>
                <a:srgbClr val="007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Data Augmentation : </a:t>
            </a:r>
            <a:r>
              <a:rPr lang="ko-KR" altLang="en-US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원본 이미지 데이터를 변환시켜 도메인 이동</a:t>
            </a:r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(domain shift)</a:t>
            </a:r>
            <a:r>
              <a:rPr lang="ko-KR" altLang="en-US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학습 단계에서 시뮬레이션 하는 방법                               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Ex) </a:t>
            </a:r>
            <a:r>
              <a:rPr lang="en-US" altLang="ko-KR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MixStyle</a:t>
            </a:r>
            <a:r>
              <a:rPr lang="en-US" altLang="ko-KR" sz="12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[4]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L2A-OT</a:t>
            </a:r>
            <a:r>
              <a:rPr lang="en-US" altLang="ko-KR" sz="12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[5]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CROSSGRAD</a:t>
            </a:r>
            <a:r>
              <a:rPr lang="en-US" altLang="ko-KR" sz="12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[6]</a:t>
            </a:r>
            <a:endParaRPr lang="ko-KR" altLang="en-US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Ensemble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Learning :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소스 도메인 별 분류기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신경망 층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혹은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배치 정규화 층을 학습한 뒤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앙상블을 진행해 타겟 도메인 예측 </a:t>
            </a:r>
            <a:r>
              <a:rPr lang="ko-KR" altLang="en-US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Ex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ERM</a:t>
            </a:r>
            <a:r>
              <a:rPr lang="en-US" altLang="ko-KR" sz="12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[7] </a:t>
            </a:r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DAEL</a:t>
            </a:r>
            <a:r>
              <a:rPr lang="en-US" altLang="ko-KR" sz="14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[8]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Regularization Strategies :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가중치 값의 크기 및 모델의 복잡성을 제한하여 다양한 도메인 간 차이를 줄이도록 학습 </a:t>
            </a:r>
            <a:r>
              <a:rPr lang="ko-KR" altLang="en-US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                             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Ex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IRM</a:t>
            </a:r>
            <a:r>
              <a:rPr lang="en-US" altLang="ko-KR" sz="12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[9]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200" dirty="0" smtClean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IBN-net</a:t>
            </a:r>
            <a:r>
              <a:rPr lang="en-US" altLang="ko-KR" sz="1200" baseline="30000" dirty="0" smtClean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[10]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GroupDRO</a:t>
            </a:r>
            <a:r>
              <a:rPr lang="en-US" altLang="ko-KR" sz="12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[11]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200" dirty="0" err="1" smtClean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VReX</a:t>
            </a:r>
            <a:r>
              <a:rPr lang="en-US" altLang="ko-KR" sz="1200" baseline="30000" dirty="0" smtClean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[12] 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Domain Alignment : </a:t>
            </a:r>
            <a:r>
              <a:rPr lang="ko-KR" altLang="en-US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도메인에 관계없는 데이터의 정보를 학습하기 위해 소스 도메인</a:t>
            </a:r>
            <a:r>
              <a:rPr lang="en-US" altLang="ko-KR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간의 차이를 최소화                                                              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Ex) Deep CORAL</a:t>
            </a:r>
            <a:r>
              <a:rPr lang="en-US" altLang="ko-KR" sz="12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[13]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DANN</a:t>
            </a:r>
            <a:r>
              <a:rPr lang="en-US" altLang="ko-KR" sz="1200" baseline="300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[14]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200" dirty="0" smtClean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DAN</a:t>
            </a:r>
            <a:r>
              <a:rPr lang="en-US" altLang="ko-KR" sz="1200" baseline="30000" dirty="0" smtClean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[15]</a:t>
            </a:r>
          </a:p>
          <a:p>
            <a:pPr lvl="2">
              <a:lnSpc>
                <a:spcPct val="150000"/>
              </a:lnSpc>
            </a:pPr>
            <a:endParaRPr lang="en-US" altLang="ko-KR" sz="1400" baseline="300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657350" lvl="3" indent="-34290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endParaRPr lang="ko-KR" altLang="en-US" dirty="0"/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800" dirty="0">
              <a:solidFill>
                <a:prstClr val="black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679748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i">
      <a:majorFont>
        <a:latin typeface="Calibri"/>
        <a:ea typeface="새굴림"/>
        <a:cs typeface=""/>
      </a:majorFont>
      <a:minorFont>
        <a:latin typeface="Calibri"/>
        <a:ea typeface="새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52005</TotalTime>
  <Words>4358</Words>
  <Application>Microsoft Office PowerPoint</Application>
  <PresentationFormat>와이드스크린</PresentationFormat>
  <Paragraphs>720</Paragraphs>
  <Slides>34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Arial Unicode MS</vt:lpstr>
      <vt:lpstr>ＭＳ Ｐゴシック</vt:lpstr>
      <vt:lpstr>Noto Sans KR</vt:lpstr>
      <vt:lpstr>Noto Sans KR Black</vt:lpstr>
      <vt:lpstr>맑은 고딕</vt:lpstr>
      <vt:lpstr>새굴림</vt:lpstr>
      <vt:lpstr>Arial</vt:lpstr>
      <vt:lpstr>Calibri</vt:lpstr>
      <vt:lpstr>Cambria Math</vt:lpstr>
      <vt:lpstr>Gill Sans MT</vt:lpstr>
      <vt:lpstr>Tahoma</vt:lpstr>
      <vt:lpstr>Wingdings</vt:lpstr>
      <vt:lpstr>1_Office 테마</vt:lpstr>
      <vt:lpstr>환경 변화에 강건한 불량 탐지 모델 구축을 위한 도메인 일반화 프레임워크   Data Augmentation-based Domain Generalization Framework for Robust Defect Classification</vt:lpstr>
      <vt:lpstr>목차</vt:lpstr>
      <vt:lpstr>서론 – 연구 배경</vt:lpstr>
      <vt:lpstr>서론 – 연구 동기</vt:lpstr>
      <vt:lpstr>서론 – 연구 동기</vt:lpstr>
      <vt:lpstr>사전 연구 - 이미지 증강[1](1/2) </vt:lpstr>
      <vt:lpstr>사전 연구 - 이미지 증강(2/2)</vt:lpstr>
      <vt:lpstr>사전 연구 - 도메인 일반화(1/2)</vt:lpstr>
      <vt:lpstr>사전 연구 - 도메인 일반화(2/2)</vt:lpstr>
      <vt:lpstr>제안하는 연구 방법 : 오프라인 이미지 증강 기반 다중 소스 도메인 생성 및 일반화(1/4)</vt:lpstr>
      <vt:lpstr>제안하는 연구 방법 : 오프라인 이미지 증강 기반 다중 소스 도메인 생성 및 일반화(2/4)</vt:lpstr>
      <vt:lpstr>제안하는 연구 방법 : 오프라인 이미지 증강 기반 다중 소스 도메인 생성 및 일반화(3/4)</vt:lpstr>
      <vt:lpstr>제안하는 연구 방법 : 오프라인 이미지 증강 기반 다중 소스 도메인 생성 및 일반화(4/4)</vt:lpstr>
      <vt:lpstr>실험 - 데이터 셋 설명 및 환경 구성 정보(1/3)</vt:lpstr>
      <vt:lpstr>실험 - 데이터 셋 설명 및 환경 구성 정보(2/3)</vt:lpstr>
      <vt:lpstr>실험 - 데이터 셋 설명 및 환경 구성 정보(3/3)</vt:lpstr>
      <vt:lpstr>실험 - 비교 검증 실험 및 결과 분석(1/13)</vt:lpstr>
      <vt:lpstr>실험 - 비교 검증 실험 및 결과 분석(2/13)</vt:lpstr>
      <vt:lpstr>실험 - 비교 검증 실험 및 결과 분석(3/13)</vt:lpstr>
      <vt:lpstr>실험 - 비교 검증 실험 및 결과 분석(4/13)</vt:lpstr>
      <vt:lpstr>실험 - 비교 검증 실험 및 결과 분석(5/13)</vt:lpstr>
      <vt:lpstr>실험 - 비교 검증 실험 및 결과 분석(6/13)</vt:lpstr>
      <vt:lpstr>실험 - 비교 검증 실험 및 결과 분석(7/13)</vt:lpstr>
      <vt:lpstr>실험 - 비교 검증 실험 및 결과 분석(8/13)</vt:lpstr>
      <vt:lpstr>실험 - 비교 검증 실험 및 결과 분석(9/13)</vt:lpstr>
      <vt:lpstr>실험 - 비교 검증 실험 및 결과 분석(10/13)</vt:lpstr>
      <vt:lpstr>실험 - 비교 검증 실험 및 결과 분석(11/13)</vt:lpstr>
      <vt:lpstr>실험 - 비교 검증 실험 및 결과 분석(12/13)</vt:lpstr>
      <vt:lpstr>실험 - 비교 검증 실험 및 결과 분석(13/13)</vt:lpstr>
      <vt:lpstr>결론(1/2)</vt:lpstr>
      <vt:lpstr>결론(2/2)</vt:lpstr>
      <vt:lpstr>출처</vt:lpstr>
      <vt:lpstr>출처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VQA : Visual Question Answering</dc:title>
  <dc:creator>HJS</dc:creator>
  <cp:lastModifiedBy>user</cp:lastModifiedBy>
  <cp:revision>3766</cp:revision>
  <dcterms:created xsi:type="dcterms:W3CDTF">2014-04-14T02:09:26Z</dcterms:created>
  <dcterms:modified xsi:type="dcterms:W3CDTF">2023-08-27T10:44:43Z</dcterms:modified>
</cp:coreProperties>
</file>